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0" r:id="rId3"/>
    <p:sldId id="281" r:id="rId4"/>
    <p:sldId id="278" r:id="rId5"/>
    <p:sldId id="283" r:id="rId6"/>
    <p:sldId id="260" r:id="rId7"/>
    <p:sldId id="301" r:id="rId8"/>
    <p:sldId id="299" r:id="rId9"/>
    <p:sldId id="300" r:id="rId10"/>
    <p:sldId id="319" r:id="rId11"/>
    <p:sldId id="320" r:id="rId12"/>
    <p:sldId id="321" r:id="rId13"/>
    <p:sldId id="261" r:id="rId14"/>
    <p:sldId id="262" r:id="rId15"/>
    <p:sldId id="296" r:id="rId16"/>
    <p:sldId id="297" r:id="rId17"/>
    <p:sldId id="310" r:id="rId18"/>
    <p:sldId id="298" r:id="rId19"/>
    <p:sldId id="307" r:id="rId20"/>
    <p:sldId id="308" r:id="rId21"/>
    <p:sldId id="309" r:id="rId22"/>
    <p:sldId id="286" r:id="rId23"/>
    <p:sldId id="322" r:id="rId24"/>
    <p:sldId id="323" r:id="rId25"/>
    <p:sldId id="287" r:id="rId26"/>
    <p:sldId id="288" r:id="rId27"/>
    <p:sldId id="289" r:id="rId28"/>
    <p:sldId id="265" r:id="rId29"/>
    <p:sldId id="291" r:id="rId30"/>
    <p:sldId id="294" r:id="rId31"/>
    <p:sldId id="330" r:id="rId32"/>
    <p:sldId id="326" r:id="rId33"/>
    <p:sldId id="327" r:id="rId34"/>
    <p:sldId id="328" r:id="rId35"/>
    <p:sldId id="329" r:id="rId36"/>
    <p:sldId id="325" r:id="rId37"/>
    <p:sldId id="333" r:id="rId38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52" autoAdjust="0"/>
  </p:normalViewPr>
  <p:slideViewPr>
    <p:cSldViewPr>
      <p:cViewPr varScale="1">
        <p:scale>
          <a:sx n="54" d="100"/>
          <a:sy n="5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7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46222-9EB2-48A7-A6D4-2548E97639A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7BAB11-2A16-4257-9B38-B4F782D34E19}">
      <dgm:prSet phldrT="[Text]" custT="1"/>
      <dgm:spPr/>
      <dgm:t>
        <a:bodyPr/>
        <a:lstStyle/>
        <a:p>
          <a:r>
            <a:rPr lang="el-GR" sz="1400" dirty="0" smtClean="0"/>
            <a:t>Αμοιβαία κατανόηση</a:t>
          </a:r>
          <a:endParaRPr lang="en-GB" sz="1400" dirty="0"/>
        </a:p>
      </dgm:t>
    </dgm:pt>
    <dgm:pt modelId="{9BF4CA9A-1CE8-4A41-A23D-BE7FDE48D4E9}" type="parTrans" cxnId="{86E2E0F3-7447-41A5-B0D1-5D1FBADC69B1}">
      <dgm:prSet/>
      <dgm:spPr/>
      <dgm:t>
        <a:bodyPr/>
        <a:lstStyle/>
        <a:p>
          <a:endParaRPr lang="en-GB"/>
        </a:p>
      </dgm:t>
    </dgm:pt>
    <dgm:pt modelId="{07B8CA6A-B084-4107-B70C-484AF15DAC4A}" type="sibTrans" cxnId="{86E2E0F3-7447-41A5-B0D1-5D1FBADC69B1}">
      <dgm:prSet/>
      <dgm:spPr/>
      <dgm:t>
        <a:bodyPr/>
        <a:lstStyle/>
        <a:p>
          <a:endParaRPr lang="en-GB"/>
        </a:p>
      </dgm:t>
    </dgm:pt>
    <dgm:pt modelId="{7A84311B-E4E2-453D-8444-AFF3FBDF8904}">
      <dgm:prSet phldrT="[Text]" custT="1"/>
      <dgm:spPr/>
      <dgm:t>
        <a:bodyPr/>
        <a:lstStyle/>
        <a:p>
          <a:r>
            <a:rPr lang="el-GR" sz="1400" dirty="0" smtClean="0"/>
            <a:t>κοινές δράσεις</a:t>
          </a:r>
          <a:endParaRPr lang="en-GB" sz="1400" dirty="0"/>
        </a:p>
      </dgm:t>
    </dgm:pt>
    <dgm:pt modelId="{83690D60-4FA1-4FF2-BB30-025736B69715}" type="parTrans" cxnId="{A61D4428-D10E-4DD4-A980-4A17E3C4C6C3}">
      <dgm:prSet/>
      <dgm:spPr/>
      <dgm:t>
        <a:bodyPr/>
        <a:lstStyle/>
        <a:p>
          <a:endParaRPr lang="en-GB"/>
        </a:p>
      </dgm:t>
    </dgm:pt>
    <dgm:pt modelId="{56AA0484-6D72-4DA9-A69A-DC387A152F1F}" type="sibTrans" cxnId="{A61D4428-D10E-4DD4-A980-4A17E3C4C6C3}">
      <dgm:prSet/>
      <dgm:spPr/>
      <dgm:t>
        <a:bodyPr/>
        <a:lstStyle/>
        <a:p>
          <a:endParaRPr lang="en-GB"/>
        </a:p>
      </dgm:t>
    </dgm:pt>
    <dgm:pt modelId="{43B3E206-7258-4080-B356-1E5E4F39B140}">
      <dgm:prSet phldrT="[Text]" custT="1"/>
      <dgm:spPr/>
      <dgm:t>
        <a:bodyPr/>
        <a:lstStyle/>
        <a:p>
          <a:r>
            <a:rPr lang="el-GR" sz="1400" dirty="0" smtClean="0"/>
            <a:t>κοινοί στόχοι</a:t>
          </a:r>
          <a:endParaRPr lang="en-GB" sz="1400" dirty="0"/>
        </a:p>
      </dgm:t>
    </dgm:pt>
    <dgm:pt modelId="{2ACD21B4-5EB1-469B-B6BC-8DC2CE68D322}" type="parTrans" cxnId="{C6A32C0D-6435-4821-8F11-6204B31283A8}">
      <dgm:prSet/>
      <dgm:spPr/>
      <dgm:t>
        <a:bodyPr/>
        <a:lstStyle/>
        <a:p>
          <a:endParaRPr lang="en-GB"/>
        </a:p>
      </dgm:t>
    </dgm:pt>
    <dgm:pt modelId="{75D8792E-7BC4-4485-B56A-AB8BBF91B956}" type="sibTrans" cxnId="{C6A32C0D-6435-4821-8F11-6204B31283A8}">
      <dgm:prSet/>
      <dgm:spPr/>
      <dgm:t>
        <a:bodyPr/>
        <a:lstStyle/>
        <a:p>
          <a:endParaRPr lang="en-GB"/>
        </a:p>
      </dgm:t>
    </dgm:pt>
    <dgm:pt modelId="{DAA1946F-A5EB-41E3-B4AB-5A86BA3D331F}" type="pres">
      <dgm:prSet presAssocID="{F7446222-9EB2-48A7-A6D4-2548E97639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352476-57FB-4153-A6E4-A76B350419BD}" type="pres">
      <dgm:prSet presAssocID="{B87BAB11-2A16-4257-9B38-B4F782D34E19}" presName="dummy" presStyleCnt="0"/>
      <dgm:spPr/>
    </dgm:pt>
    <dgm:pt modelId="{526C8A95-B980-47D4-ADA4-4160567E9D9A}" type="pres">
      <dgm:prSet presAssocID="{B87BAB11-2A16-4257-9B38-B4F782D34E19}" presName="node" presStyleLbl="revTx" presStyleIdx="0" presStyleCnt="3" custScaleX="1651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40CF82-B4A4-4472-AD08-8726D06D2580}" type="pres">
      <dgm:prSet presAssocID="{07B8CA6A-B084-4107-B70C-484AF15DAC4A}" presName="sibTrans" presStyleLbl="node1" presStyleIdx="0" presStyleCnt="3"/>
      <dgm:spPr/>
      <dgm:t>
        <a:bodyPr/>
        <a:lstStyle/>
        <a:p>
          <a:endParaRPr lang="en-GB"/>
        </a:p>
      </dgm:t>
    </dgm:pt>
    <dgm:pt modelId="{8FF5502C-761E-4D31-992F-0F5B13A702CA}" type="pres">
      <dgm:prSet presAssocID="{7A84311B-E4E2-453D-8444-AFF3FBDF8904}" presName="dummy" presStyleCnt="0"/>
      <dgm:spPr/>
    </dgm:pt>
    <dgm:pt modelId="{1295C4E0-134D-4084-B968-1B141C64513E}" type="pres">
      <dgm:prSet presAssocID="{7A84311B-E4E2-453D-8444-AFF3FBDF8904}" presName="node" presStyleLbl="revTx" presStyleIdx="1" presStyleCnt="3" custScaleX="123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F033F6-C54A-4464-ABC7-A370FD6A6D21}" type="pres">
      <dgm:prSet presAssocID="{56AA0484-6D72-4DA9-A69A-DC387A152F1F}" presName="sibTrans" presStyleLbl="node1" presStyleIdx="1" presStyleCnt="3"/>
      <dgm:spPr/>
      <dgm:t>
        <a:bodyPr/>
        <a:lstStyle/>
        <a:p>
          <a:endParaRPr lang="en-GB"/>
        </a:p>
      </dgm:t>
    </dgm:pt>
    <dgm:pt modelId="{C82DE7F1-131D-44E5-B7D7-8951F058D640}" type="pres">
      <dgm:prSet presAssocID="{43B3E206-7258-4080-B356-1E5E4F39B140}" presName="dummy" presStyleCnt="0"/>
      <dgm:spPr/>
    </dgm:pt>
    <dgm:pt modelId="{5A770096-18E9-438B-9F75-300B37ECA029}" type="pres">
      <dgm:prSet presAssocID="{43B3E206-7258-4080-B356-1E5E4F39B140}" presName="node" presStyleLbl="revTx" presStyleIdx="2" presStyleCnt="3" custRadScaleRad="102724" custRadScaleInc="-525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D106BA-AA90-4283-B4E9-D8804CA1BCBE}" type="pres">
      <dgm:prSet presAssocID="{75D8792E-7BC4-4485-B56A-AB8BBF91B956}" presName="sibTrans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B6189B6E-4C7D-4A98-B2EA-E66E7CDC7486}" type="presOf" srcId="{7A84311B-E4E2-453D-8444-AFF3FBDF8904}" destId="{1295C4E0-134D-4084-B968-1B141C64513E}" srcOrd="0" destOrd="0" presId="urn:microsoft.com/office/officeart/2005/8/layout/cycle1"/>
    <dgm:cxn modelId="{AA388E2F-0D11-40E3-8EDB-727E8E42E72E}" type="presOf" srcId="{07B8CA6A-B084-4107-B70C-484AF15DAC4A}" destId="{4440CF82-B4A4-4472-AD08-8726D06D2580}" srcOrd="0" destOrd="0" presId="urn:microsoft.com/office/officeart/2005/8/layout/cycle1"/>
    <dgm:cxn modelId="{32DCE1FC-DA1A-44AE-A51E-1E12FF8EF903}" type="presOf" srcId="{75D8792E-7BC4-4485-B56A-AB8BBF91B956}" destId="{2CD106BA-AA90-4283-B4E9-D8804CA1BCBE}" srcOrd="0" destOrd="0" presId="urn:microsoft.com/office/officeart/2005/8/layout/cycle1"/>
    <dgm:cxn modelId="{C746133D-705B-4F1B-B010-EF5C1CAD631E}" type="presOf" srcId="{43B3E206-7258-4080-B356-1E5E4F39B140}" destId="{5A770096-18E9-438B-9F75-300B37ECA029}" srcOrd="0" destOrd="0" presId="urn:microsoft.com/office/officeart/2005/8/layout/cycle1"/>
    <dgm:cxn modelId="{4F7DA16B-9251-4FFA-999F-1B8369A63ED5}" type="presOf" srcId="{56AA0484-6D72-4DA9-A69A-DC387A152F1F}" destId="{E9F033F6-C54A-4464-ABC7-A370FD6A6D21}" srcOrd="0" destOrd="0" presId="urn:microsoft.com/office/officeart/2005/8/layout/cycle1"/>
    <dgm:cxn modelId="{59AAE090-7ED7-4C5B-A1D5-AE45D6A767E3}" type="presOf" srcId="{B87BAB11-2A16-4257-9B38-B4F782D34E19}" destId="{526C8A95-B980-47D4-ADA4-4160567E9D9A}" srcOrd="0" destOrd="0" presId="urn:microsoft.com/office/officeart/2005/8/layout/cycle1"/>
    <dgm:cxn modelId="{86E2E0F3-7447-41A5-B0D1-5D1FBADC69B1}" srcId="{F7446222-9EB2-48A7-A6D4-2548E97639A2}" destId="{B87BAB11-2A16-4257-9B38-B4F782D34E19}" srcOrd="0" destOrd="0" parTransId="{9BF4CA9A-1CE8-4A41-A23D-BE7FDE48D4E9}" sibTransId="{07B8CA6A-B084-4107-B70C-484AF15DAC4A}"/>
    <dgm:cxn modelId="{C6A32C0D-6435-4821-8F11-6204B31283A8}" srcId="{F7446222-9EB2-48A7-A6D4-2548E97639A2}" destId="{43B3E206-7258-4080-B356-1E5E4F39B140}" srcOrd="2" destOrd="0" parTransId="{2ACD21B4-5EB1-469B-B6BC-8DC2CE68D322}" sibTransId="{75D8792E-7BC4-4485-B56A-AB8BBF91B956}"/>
    <dgm:cxn modelId="{A61D4428-D10E-4DD4-A980-4A17E3C4C6C3}" srcId="{F7446222-9EB2-48A7-A6D4-2548E97639A2}" destId="{7A84311B-E4E2-453D-8444-AFF3FBDF8904}" srcOrd="1" destOrd="0" parTransId="{83690D60-4FA1-4FF2-BB30-025736B69715}" sibTransId="{56AA0484-6D72-4DA9-A69A-DC387A152F1F}"/>
    <dgm:cxn modelId="{1D7A28FA-B8A2-4DCD-9AC6-D1CF2BEDF3DC}" type="presOf" srcId="{F7446222-9EB2-48A7-A6D4-2548E97639A2}" destId="{DAA1946F-A5EB-41E3-B4AB-5A86BA3D331F}" srcOrd="0" destOrd="0" presId="urn:microsoft.com/office/officeart/2005/8/layout/cycle1"/>
    <dgm:cxn modelId="{C16B52AA-C56F-4C67-96C9-CDAE8479C1DF}" type="presParOf" srcId="{DAA1946F-A5EB-41E3-B4AB-5A86BA3D331F}" destId="{43352476-57FB-4153-A6E4-A76B350419BD}" srcOrd="0" destOrd="0" presId="urn:microsoft.com/office/officeart/2005/8/layout/cycle1"/>
    <dgm:cxn modelId="{369A2B2B-6CB2-43F3-B239-ADA574C148C2}" type="presParOf" srcId="{DAA1946F-A5EB-41E3-B4AB-5A86BA3D331F}" destId="{526C8A95-B980-47D4-ADA4-4160567E9D9A}" srcOrd="1" destOrd="0" presId="urn:microsoft.com/office/officeart/2005/8/layout/cycle1"/>
    <dgm:cxn modelId="{04EE693C-E103-4D25-9E99-7E934844C547}" type="presParOf" srcId="{DAA1946F-A5EB-41E3-B4AB-5A86BA3D331F}" destId="{4440CF82-B4A4-4472-AD08-8726D06D2580}" srcOrd="2" destOrd="0" presId="urn:microsoft.com/office/officeart/2005/8/layout/cycle1"/>
    <dgm:cxn modelId="{663E9F48-EC25-4D8F-85F7-4ACCAFE4A65B}" type="presParOf" srcId="{DAA1946F-A5EB-41E3-B4AB-5A86BA3D331F}" destId="{8FF5502C-761E-4D31-992F-0F5B13A702CA}" srcOrd="3" destOrd="0" presId="urn:microsoft.com/office/officeart/2005/8/layout/cycle1"/>
    <dgm:cxn modelId="{623D360A-6132-4CBE-942E-BB09138BC408}" type="presParOf" srcId="{DAA1946F-A5EB-41E3-B4AB-5A86BA3D331F}" destId="{1295C4E0-134D-4084-B968-1B141C64513E}" srcOrd="4" destOrd="0" presId="urn:microsoft.com/office/officeart/2005/8/layout/cycle1"/>
    <dgm:cxn modelId="{1CCFC841-744A-4FE0-865B-F169DCA7EF3A}" type="presParOf" srcId="{DAA1946F-A5EB-41E3-B4AB-5A86BA3D331F}" destId="{E9F033F6-C54A-4464-ABC7-A370FD6A6D21}" srcOrd="5" destOrd="0" presId="urn:microsoft.com/office/officeart/2005/8/layout/cycle1"/>
    <dgm:cxn modelId="{F5EE136A-D494-469F-9BAE-719C0C36E612}" type="presParOf" srcId="{DAA1946F-A5EB-41E3-B4AB-5A86BA3D331F}" destId="{C82DE7F1-131D-44E5-B7D7-8951F058D640}" srcOrd="6" destOrd="0" presId="urn:microsoft.com/office/officeart/2005/8/layout/cycle1"/>
    <dgm:cxn modelId="{277339CD-24E4-4C77-87C0-6FD43B19C8C2}" type="presParOf" srcId="{DAA1946F-A5EB-41E3-B4AB-5A86BA3D331F}" destId="{5A770096-18E9-438B-9F75-300B37ECA029}" srcOrd="7" destOrd="0" presId="urn:microsoft.com/office/officeart/2005/8/layout/cycle1"/>
    <dgm:cxn modelId="{5F084027-4683-4638-9029-88540D80BCCF}" type="presParOf" srcId="{DAA1946F-A5EB-41E3-B4AB-5A86BA3D331F}" destId="{2CD106BA-AA90-4283-B4E9-D8804CA1BCB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6C8A95-B980-47D4-ADA4-4160567E9D9A}">
      <dsp:nvSpPr>
        <dsp:cNvPr id="0" name=""/>
        <dsp:cNvSpPr/>
      </dsp:nvSpPr>
      <dsp:spPr>
        <a:xfrm>
          <a:off x="1314907" y="134234"/>
          <a:ext cx="1130258" cy="684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Αμοιβαία κατανόηση</a:t>
          </a:r>
          <a:endParaRPr lang="en-GB" sz="1400" kern="1200" dirty="0"/>
        </a:p>
      </dsp:txBody>
      <dsp:txXfrm>
        <a:off x="1314907" y="134234"/>
        <a:ext cx="1130258" cy="684486"/>
      </dsp:txXfrm>
    </dsp:sp>
    <dsp:sp modelId="{4440CF82-B4A4-4472-AD08-8726D06D2580}">
      <dsp:nvSpPr>
        <dsp:cNvPr id="0" name=""/>
        <dsp:cNvSpPr/>
      </dsp:nvSpPr>
      <dsp:spPr>
        <a:xfrm>
          <a:off x="495427" y="-380"/>
          <a:ext cx="1618236" cy="1618236"/>
        </a:xfrm>
        <a:prstGeom prst="circularArrow">
          <a:avLst>
            <a:gd name="adj1" fmla="val 8248"/>
            <a:gd name="adj2" fmla="val 576092"/>
            <a:gd name="adj3" fmla="val 2447451"/>
            <a:gd name="adj4" fmla="val 51647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5C4E0-134D-4084-B968-1B141C64513E}">
      <dsp:nvSpPr>
        <dsp:cNvPr id="0" name=""/>
        <dsp:cNvSpPr/>
      </dsp:nvSpPr>
      <dsp:spPr>
        <a:xfrm>
          <a:off x="880895" y="1131014"/>
          <a:ext cx="847298" cy="684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κοινές δράσεις</a:t>
          </a:r>
          <a:endParaRPr lang="en-GB" sz="1400" kern="1200" dirty="0"/>
        </a:p>
      </dsp:txBody>
      <dsp:txXfrm>
        <a:off x="880895" y="1131014"/>
        <a:ext cx="847298" cy="684486"/>
      </dsp:txXfrm>
    </dsp:sp>
    <dsp:sp modelId="{E9F033F6-C54A-4464-ABC7-A370FD6A6D21}">
      <dsp:nvSpPr>
        <dsp:cNvPr id="0" name=""/>
        <dsp:cNvSpPr/>
      </dsp:nvSpPr>
      <dsp:spPr>
        <a:xfrm>
          <a:off x="467284" y="-22420"/>
          <a:ext cx="1618236" cy="1618236"/>
        </a:xfrm>
        <a:prstGeom prst="circularArrow">
          <a:avLst>
            <a:gd name="adj1" fmla="val 8248"/>
            <a:gd name="adj2" fmla="val 576092"/>
            <a:gd name="adj3" fmla="val 8854140"/>
            <a:gd name="adj4" fmla="val 7591512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70096-18E9-438B-9F75-300B37ECA029}">
      <dsp:nvSpPr>
        <dsp:cNvPr id="0" name=""/>
        <dsp:cNvSpPr/>
      </dsp:nvSpPr>
      <dsp:spPr>
        <a:xfrm>
          <a:off x="288032" y="360038"/>
          <a:ext cx="684486" cy="684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κοινοί στόχοι</a:t>
          </a:r>
          <a:endParaRPr lang="en-GB" sz="1400" kern="1200" dirty="0"/>
        </a:p>
      </dsp:txBody>
      <dsp:txXfrm>
        <a:off x="288032" y="360038"/>
        <a:ext cx="684486" cy="684486"/>
      </dsp:txXfrm>
    </dsp:sp>
    <dsp:sp modelId="{2CD106BA-AA90-4283-B4E9-D8804CA1BCBE}">
      <dsp:nvSpPr>
        <dsp:cNvPr id="0" name=""/>
        <dsp:cNvSpPr/>
      </dsp:nvSpPr>
      <dsp:spPr>
        <a:xfrm>
          <a:off x="471870" y="-1165"/>
          <a:ext cx="1618236" cy="1618236"/>
        </a:xfrm>
        <a:prstGeom prst="circularArrow">
          <a:avLst>
            <a:gd name="adj1" fmla="val 8248"/>
            <a:gd name="adj2" fmla="val 576092"/>
            <a:gd name="adj3" fmla="val 15799453"/>
            <a:gd name="adj4" fmla="val 13342783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D80ED81-AA15-4880-A4B8-633C8736CBF6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E6AAC65F-C916-4A03-B3B7-7C9ED61F22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9D30A86D-3D87-403B-8782-E018F19C72B2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346B90C-559E-4F67-992E-632A3645CD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40460"/>
            <a:r>
              <a:rPr lang="el-GR" dirty="0" smtClean="0"/>
              <a:t>δεν περιγράφεται με τη συχνότητα των αλληλεπιδράσεων αλλά με το βαθμό που αυτές οι αλληλεπιδράσεις επηρεάζουν τις γνωστικές διαδικασίες των συμμετεχόντων.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/>
            <a:r>
              <a:rPr lang="en-GB" dirty="0" smtClean="0"/>
              <a:t>Negotiation at the meta-communicative level can be</a:t>
            </a:r>
            <a:r>
              <a:rPr lang="el-GR" dirty="0" smtClean="0"/>
              <a:t> </a:t>
            </a:r>
            <a:r>
              <a:rPr lang="en-GB" dirty="0" smtClean="0"/>
              <a:t>inhibited by forcing partners to play well-defined roles (a growing trend in research on</a:t>
            </a:r>
            <a:r>
              <a:rPr lang="el-GR" dirty="0" smtClean="0"/>
              <a:t> </a:t>
            </a:r>
            <a:r>
              <a:rPr lang="en-GB" dirty="0" smtClean="0"/>
              <a:t>collaborative learning).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/>
            <a:r>
              <a:rPr lang="el-GR" dirty="0" smtClean="0"/>
              <a:t>Φυσικά παρανοήσεις μπορεί να συμβούν σε όλες τις μορφές επικοινωνίας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set up initial conditions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Adams, D. and Hamm, M.: Cooperative Learning, Critical Thinking and Collaboration</a:t>
            </a:r>
          </a:p>
          <a:p>
            <a:r>
              <a:rPr lang="en-GB" dirty="0" smtClean="0"/>
              <a:t>Across The Curriculum. Second Edition, Charles Thomas Publisher, 1996.</a:t>
            </a:r>
          </a:p>
          <a:p>
            <a:r>
              <a:rPr lang="en-GB" dirty="0" smtClean="0"/>
              <a:t>2. </a:t>
            </a:r>
            <a:r>
              <a:rPr lang="en-GB" dirty="0" err="1" smtClean="0"/>
              <a:t>Baeza</a:t>
            </a:r>
            <a:r>
              <a:rPr lang="en-GB" dirty="0" smtClean="0"/>
              <a:t>-Yates, R. and </a:t>
            </a:r>
            <a:r>
              <a:rPr lang="en-GB" dirty="0" err="1" smtClean="0"/>
              <a:t>Pino</a:t>
            </a:r>
            <a:r>
              <a:rPr lang="en-GB" dirty="0" smtClean="0"/>
              <a:t>, J. A.: A First Step to Formally Evaluate Collaborative Work.</a:t>
            </a:r>
          </a:p>
          <a:p>
            <a:r>
              <a:rPr lang="en-GB" dirty="0" smtClean="0"/>
              <a:t>Int. Conf. GROUP’97, Phoenix, AZ, USA, pp. 55-60, Nov. 1997.</a:t>
            </a:r>
          </a:p>
          <a:p>
            <a:r>
              <a:rPr lang="en-GB" dirty="0" smtClean="0"/>
              <a:t>3. Barros, B. and </a:t>
            </a:r>
            <a:r>
              <a:rPr lang="en-GB" dirty="0" err="1" smtClean="0"/>
              <a:t>Verdejo</a:t>
            </a:r>
            <a:r>
              <a:rPr lang="en-GB" dirty="0" smtClean="0"/>
              <a:t>, M. F.: An Approach to Analyze Collaboration when Shared</a:t>
            </a:r>
          </a:p>
          <a:p>
            <a:r>
              <a:rPr lang="en-GB" dirty="0" smtClean="0"/>
              <a:t>Structured Workspaces are Use for Carrying Out Group Learning Processes. Proc. of the</a:t>
            </a:r>
          </a:p>
          <a:p>
            <a:r>
              <a:rPr lang="en-GB" dirty="0" smtClean="0"/>
              <a:t>Int. Conf. AI-ED’99, </a:t>
            </a:r>
            <a:r>
              <a:rPr lang="en-GB" dirty="0" err="1" smtClean="0"/>
              <a:t>Lajoie</a:t>
            </a:r>
            <a:r>
              <a:rPr lang="en-GB" dirty="0" smtClean="0"/>
              <a:t>, S. P. and </a:t>
            </a:r>
            <a:r>
              <a:rPr lang="en-GB" dirty="0" err="1" smtClean="0"/>
              <a:t>Vivet</a:t>
            </a:r>
            <a:r>
              <a:rPr lang="en-GB" dirty="0" smtClean="0"/>
              <a:t>, M. (editors), pp. 449-456, 1999.</a:t>
            </a:r>
          </a:p>
          <a:p>
            <a:r>
              <a:rPr lang="en-GB" dirty="0" smtClean="0"/>
              <a:t>4. </a:t>
            </a:r>
            <a:r>
              <a:rPr lang="en-GB" dirty="0" err="1" smtClean="0"/>
              <a:t>Brna</a:t>
            </a:r>
            <a:r>
              <a:rPr lang="en-GB" dirty="0" smtClean="0"/>
              <a:t> P. and Burton M.: Roles, Goals and Effective Collaboration. Proc. of the IV</a:t>
            </a:r>
          </a:p>
          <a:p>
            <a:r>
              <a:rPr lang="en-GB" dirty="0" smtClean="0"/>
              <a:t>Collaborative Learning Workshop in the Int. Conf. AI-ED’97, Kobe, Japan, 1997.</a:t>
            </a:r>
            <a:endParaRPr lang="el-GR" dirty="0" smtClean="0"/>
          </a:p>
          <a:p>
            <a:endParaRPr lang="el-GR" dirty="0" smtClean="0"/>
          </a:p>
          <a:p>
            <a:r>
              <a:rPr lang="en-GB" dirty="0" smtClean="0"/>
              <a:t>7. </a:t>
            </a:r>
            <a:r>
              <a:rPr lang="en-GB" dirty="0" err="1" smtClean="0"/>
              <a:t>Dillenbourg</a:t>
            </a:r>
            <a:r>
              <a:rPr lang="en-GB" dirty="0" smtClean="0"/>
              <a:t>, P., Baker, M., Blake, A. and O’Malley, C.: The Evolution of Research on</a:t>
            </a:r>
          </a:p>
          <a:p>
            <a:r>
              <a:rPr lang="en-GB" dirty="0" smtClean="0"/>
              <a:t>Collaborative Learning. </a:t>
            </a:r>
            <a:r>
              <a:rPr lang="en-GB" dirty="0" err="1" smtClean="0"/>
              <a:t>Spada</a:t>
            </a:r>
            <a:r>
              <a:rPr lang="en-GB" dirty="0" smtClean="0"/>
              <a:t> &amp; </a:t>
            </a:r>
            <a:r>
              <a:rPr lang="en-GB" dirty="0" err="1" smtClean="0"/>
              <a:t>Reimann</a:t>
            </a:r>
            <a:r>
              <a:rPr lang="en-GB" dirty="0" smtClean="0"/>
              <a:t> (</a:t>
            </a:r>
            <a:r>
              <a:rPr lang="en-GB" dirty="0" err="1" smtClean="0"/>
              <a:t>eds</a:t>
            </a:r>
            <a:r>
              <a:rPr lang="en-GB" dirty="0" smtClean="0"/>
              <a:t>), Learning in Humans and Machines,</a:t>
            </a:r>
          </a:p>
          <a:p>
            <a:r>
              <a:rPr lang="en-GB" dirty="0" smtClean="0"/>
              <a:t>1995.</a:t>
            </a:r>
            <a:endParaRPr lang="el-GR" dirty="0" smtClean="0"/>
          </a:p>
          <a:p>
            <a:r>
              <a:rPr lang="el-GR" dirty="0" smtClean="0"/>
              <a:t>27 	</a:t>
            </a:r>
            <a:r>
              <a:rPr lang="en-GB" dirty="0" err="1" smtClean="0"/>
              <a:t>Slavin</a:t>
            </a:r>
            <a:r>
              <a:rPr lang="en-GB" dirty="0" smtClean="0"/>
              <a:t>, R.: Synthesis of Research on Cooperative Learning. Educational Leadership,</a:t>
            </a:r>
          </a:p>
          <a:p>
            <a:r>
              <a:rPr lang="en-GB" dirty="0" smtClean="0"/>
              <a:t>Vol.48, No.5, pp.71-82, 1991.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 smtClean="0"/>
              <a:t>Π.χ. αριθμός λαθών, επίλυση προβλήματος, </a:t>
            </a:r>
          </a:p>
          <a:p>
            <a:r>
              <a:rPr lang="el-GR" dirty="0" smtClean="0"/>
              <a:t>αριθμός κινήσεων ποντικιού, </a:t>
            </a:r>
          </a:p>
          <a:p>
            <a:r>
              <a:rPr lang="el-GR" dirty="0" smtClean="0"/>
              <a:t>χρήση στρατηγικών, </a:t>
            </a:r>
          </a:p>
          <a:p>
            <a:r>
              <a:rPr lang="el-GR" dirty="0" smtClean="0"/>
              <a:t>διατήρηση μιας στρατηγικής καθ’ όλη τη διάρκεια, </a:t>
            </a:r>
          </a:p>
          <a:p>
            <a:r>
              <a:rPr lang="el-GR" dirty="0" smtClean="0"/>
              <a:t>διαπραγμάτευση στρατηγικών, </a:t>
            </a:r>
          </a:p>
          <a:p>
            <a:r>
              <a:rPr lang="el-GR" dirty="0" smtClean="0"/>
              <a:t>τυχόν μηνύματα (περί στρατηγικών ή συντονισμού, επέμβασης του εκπαιδευτικού…),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24B8-36DF-42BE-87C0-D0707D6837CF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24B8-36DF-42BE-87C0-D0707D6837CF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24B8-36DF-42BE-87C0-D0707D6837CF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C24B8-36DF-42BE-87C0-D0707D6837CF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/>
            <a:r>
              <a:rPr lang="el-GR" dirty="0" smtClean="0"/>
              <a:t>Τι προσθέτει η λέξη ‘συνεργατικός’ στη μάθηση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/>
            <a:r>
              <a:rPr lang="en-GB" dirty="0" smtClean="0"/>
              <a:t>situation is termed 'collaborative' </a:t>
            </a:r>
            <a:endParaRPr lang="el-GR" dirty="0" smtClean="0"/>
          </a:p>
          <a:p>
            <a:pPr defTabSz="940460"/>
            <a:r>
              <a:rPr lang="en-GB" dirty="0" smtClean="0"/>
              <a:t>situations depicted as collaborative are generally rather symmetrical, while other</a:t>
            </a:r>
            <a:r>
              <a:rPr lang="el-GR" dirty="0" smtClean="0"/>
              <a:t> </a:t>
            </a:r>
            <a:r>
              <a:rPr lang="en-GB" dirty="0" smtClean="0"/>
              <a:t>situational labels are used for highly asymmetrical situations with respect to actions (control,</a:t>
            </a:r>
            <a:r>
              <a:rPr lang="el-GR" dirty="0" smtClean="0"/>
              <a:t> </a:t>
            </a:r>
            <a:r>
              <a:rPr lang="en-GB" dirty="0" smtClean="0"/>
              <a:t>coordination, ...) or with respect to expertise (tutoring, teaching, coaching, ...).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40460"/>
            <a:r>
              <a:rPr lang="en-GB" dirty="0" smtClean="0"/>
              <a:t>Establishing common goals is part of constructing common grounds, since actions cannot be interpreted without referring to (shared) goals, and reciprocally,</a:t>
            </a:r>
            <a:r>
              <a:rPr lang="el-GR" dirty="0" smtClean="0"/>
              <a:t> </a:t>
            </a:r>
            <a:r>
              <a:rPr lang="en-GB" dirty="0" smtClean="0"/>
              <a:t>goal discrepancies are often revealed through disagreement on action. </a:t>
            </a:r>
            <a:endParaRPr lang="el-GR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Π.χ. διαδικαστικές</a:t>
            </a:r>
            <a:r>
              <a:rPr lang="el-GR" baseline="0" dirty="0" smtClean="0"/>
              <a:t> δράσεις και στρατηγικές δράσεις.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>
              <a:defRPr/>
            </a:pPr>
            <a:endParaRPr lang="el-GR" dirty="0" smtClean="0"/>
          </a:p>
          <a:p>
            <a:pPr defTabSz="940460">
              <a:defRPr/>
            </a:pPr>
            <a:r>
              <a:rPr lang="en-GB" b="1" dirty="0" smtClean="0"/>
              <a:t>learning mechanisms</a:t>
            </a:r>
            <a:r>
              <a:rPr lang="el-GR" b="1" dirty="0" smtClean="0"/>
              <a:t> </a:t>
            </a:r>
            <a:r>
              <a:rPr lang="en-GB" b="0" dirty="0" smtClean="0"/>
              <a:t>which are specific to</a:t>
            </a:r>
            <a:r>
              <a:rPr lang="el-GR" b="0" dirty="0" smtClean="0"/>
              <a:t> </a:t>
            </a:r>
            <a:r>
              <a:rPr lang="en-GB" b="0" dirty="0" smtClean="0"/>
              <a:t>collaborative learning</a:t>
            </a:r>
            <a:endParaRPr lang="el-GR" b="0" dirty="0" smtClean="0"/>
          </a:p>
          <a:p>
            <a:pPr defTabSz="940460">
              <a:defRPr/>
            </a:pPr>
            <a:r>
              <a:rPr lang="en-GB" b="0" dirty="0" smtClean="0"/>
              <a:t>Reduced</a:t>
            </a:r>
            <a:r>
              <a:rPr lang="el-GR" b="0" dirty="0" smtClean="0"/>
              <a:t> </a:t>
            </a:r>
            <a:r>
              <a:rPr lang="en-GB" b="0" dirty="0" smtClean="0"/>
              <a:t>cognitive load may explain why regulating one's partner processes is easier than </a:t>
            </a:r>
            <a:r>
              <a:rPr lang="en-GB" b="1" dirty="0" smtClean="0"/>
              <a:t>self</a:t>
            </a:r>
            <a:r>
              <a:rPr lang="el-GR" b="1" dirty="0" smtClean="0"/>
              <a:t>-</a:t>
            </a:r>
            <a:r>
              <a:rPr lang="en-GB" b="1" dirty="0" smtClean="0"/>
              <a:t>regulation</a:t>
            </a:r>
            <a:r>
              <a:rPr lang="el-GR" b="1" dirty="0" smtClean="0"/>
              <a:t> </a:t>
            </a:r>
            <a:r>
              <a:rPr lang="en-GB" b="0" dirty="0" smtClean="0"/>
              <a:t>and therefore why groups members improve their regulatory skills (</a:t>
            </a:r>
            <a:r>
              <a:rPr lang="en-GB" b="0" dirty="0" err="1" smtClean="0"/>
              <a:t>Blaye</a:t>
            </a:r>
            <a:r>
              <a:rPr lang="en-GB" b="0" dirty="0" smtClean="0"/>
              <a:t>, 1988).</a:t>
            </a:r>
            <a:endParaRPr lang="el-GR" b="0" dirty="0" smtClean="0"/>
          </a:p>
          <a:p>
            <a:pPr defTabSz="940460">
              <a:defRPr/>
            </a:pPr>
            <a:r>
              <a:rPr lang="en-GB" b="1" dirty="0" smtClean="0"/>
              <a:t>Conflict</a:t>
            </a:r>
            <a:r>
              <a:rPr lang="en-GB" b="0" dirty="0" smtClean="0"/>
              <a:t>. The concept of conflict also concerns both the intra-individual and inter-individual</a:t>
            </a:r>
            <a:r>
              <a:rPr lang="el-GR" b="0" dirty="0" smtClean="0"/>
              <a:t> </a:t>
            </a:r>
            <a:r>
              <a:rPr lang="en-GB" b="0" dirty="0" smtClean="0"/>
              <a:t>planes.</a:t>
            </a:r>
            <a:endParaRPr lang="el-GR" b="0" dirty="0" smtClean="0"/>
          </a:p>
          <a:p>
            <a:pPr defTabSz="940460">
              <a:defRPr/>
            </a:pPr>
            <a:r>
              <a:rPr lang="en-GB" dirty="0" smtClean="0"/>
              <a:t>discrepancy between the</a:t>
            </a:r>
            <a:r>
              <a:rPr lang="el-GR" dirty="0" smtClean="0"/>
              <a:t> </a:t>
            </a:r>
            <a:r>
              <a:rPr lang="en-GB" dirty="0" smtClean="0"/>
              <a:t>knowledge or viewpoints of two peers leads to conflicting statements or positions with respect</a:t>
            </a:r>
            <a:r>
              <a:rPr lang="el-GR" dirty="0" smtClean="0"/>
              <a:t> </a:t>
            </a:r>
            <a:r>
              <a:rPr lang="en-GB" dirty="0" smtClean="0"/>
              <a:t>to the task at hand (</a:t>
            </a:r>
            <a:r>
              <a:rPr lang="en-GB" dirty="0" err="1" smtClean="0"/>
              <a:t>Doise</a:t>
            </a:r>
            <a:r>
              <a:rPr lang="en-GB" dirty="0" smtClean="0"/>
              <a:t> &amp; </a:t>
            </a:r>
            <a:r>
              <a:rPr lang="en-GB" dirty="0" err="1" smtClean="0"/>
              <a:t>Mugny</a:t>
            </a:r>
            <a:r>
              <a:rPr lang="en-GB" dirty="0" smtClean="0"/>
              <a:t>, 1984).</a:t>
            </a:r>
            <a:endParaRPr lang="el-GR" dirty="0" smtClean="0"/>
          </a:p>
          <a:p>
            <a:pPr defTabSz="940460">
              <a:defRPr/>
            </a:pPr>
            <a:r>
              <a:rPr lang="en-GB" b="1" dirty="0" smtClean="0"/>
              <a:t>internalisation</a:t>
            </a:r>
            <a:r>
              <a:rPr lang="en-GB" dirty="0" smtClean="0"/>
              <a:t> process, i.e. the "transfer" of tools from the social plane</a:t>
            </a:r>
            <a:r>
              <a:rPr lang="el-GR" dirty="0" smtClean="0"/>
              <a:t> </a:t>
            </a:r>
            <a:r>
              <a:rPr lang="en-GB" dirty="0" smtClean="0"/>
              <a:t>(interaction with others) to the inner plane (reasoning), since this process implies social</a:t>
            </a:r>
            <a:r>
              <a:rPr lang="el-GR" dirty="0" smtClean="0"/>
              <a:t> </a:t>
            </a:r>
            <a:r>
              <a:rPr lang="en-GB" dirty="0" smtClean="0"/>
              <a:t>interaction.</a:t>
            </a:r>
            <a:endParaRPr lang="el-GR" dirty="0" smtClean="0"/>
          </a:p>
          <a:p>
            <a:pPr defTabSz="940460">
              <a:defRPr/>
            </a:pPr>
            <a:r>
              <a:rPr lang="en-GB" b="1" dirty="0" smtClean="0"/>
              <a:t>'appropriation</a:t>
            </a:r>
            <a:r>
              <a:rPr lang="en-GB" dirty="0" smtClean="0"/>
              <a:t>' (</a:t>
            </a:r>
            <a:r>
              <a:rPr lang="en-GB" dirty="0" err="1" smtClean="0"/>
              <a:t>Rogoff</a:t>
            </a:r>
            <a:r>
              <a:rPr lang="en-GB" dirty="0" smtClean="0"/>
              <a:t>, 1990) by which an agent reinterprets his</a:t>
            </a:r>
            <a:r>
              <a:rPr lang="el-GR" dirty="0" smtClean="0"/>
              <a:t> </a:t>
            </a:r>
            <a:r>
              <a:rPr lang="en-GB" dirty="0" smtClean="0"/>
              <a:t>own action or utterance under the light of what his partner does or says next (Fox, 1987).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460"/>
            <a:r>
              <a:rPr lang="en-GB" dirty="0" smtClean="0"/>
              <a:t>In this context, CSCL environments are a very interesting tools since they enable both</a:t>
            </a:r>
            <a:r>
              <a:rPr lang="el-GR" dirty="0" smtClean="0"/>
              <a:t> </a:t>
            </a:r>
            <a:r>
              <a:rPr lang="en-GB" dirty="0" smtClean="0"/>
              <a:t>a detailed recording of all interactions and careful design of the empirical situation.</a:t>
            </a:r>
            <a:endParaRPr lang="el-GR" dirty="0" smtClean="0"/>
          </a:p>
          <a:p>
            <a:endParaRPr lang="el-GR" dirty="0" smtClean="0"/>
          </a:p>
          <a:p>
            <a:r>
              <a:rPr lang="en-GB" dirty="0" smtClean="0"/>
              <a:t>The effects of collaborative</a:t>
            </a:r>
            <a:r>
              <a:rPr lang="el-GR" dirty="0" smtClean="0"/>
              <a:t> </a:t>
            </a:r>
            <a:r>
              <a:rPr lang="en-GB" dirty="0" smtClean="0"/>
              <a:t>learning are often assessed by individual task performance measures. It has been objected that a</a:t>
            </a:r>
          </a:p>
          <a:p>
            <a:r>
              <a:rPr lang="en-GB" dirty="0" smtClean="0"/>
              <a:t>more valid assessment would be to measure group performance.</a:t>
            </a:r>
            <a:endParaRPr lang="el-GR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B90C-559E-4F67-992E-632A3645CDD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5F3183-166E-4B98-BDB1-DA6C3A1F3FEB}" type="datetimeFigureOut">
              <a:rPr lang="en-GB" smtClean="0"/>
              <a:pPr/>
              <a:t>22/02/2012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70094B-6515-4294-B0EC-673E15FF6B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Συνεργατική Μάθηση με Νέες Τεχνολογίες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l-GR" dirty="0" smtClean="0"/>
              <a:t>Σταματίνα Αναστοπούλου (</a:t>
            </a:r>
            <a:r>
              <a:rPr lang="en-GB" dirty="0" smtClean="0"/>
              <a:t>PhD)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μία κατάσταση που οι μαθητευόμενοι αλληλεπιδρούν συνεργατικά, θα πρέπει να παρατηρούνται τα παρακάτω χαρακτηριστικά:</a:t>
            </a:r>
          </a:p>
          <a:p>
            <a:pPr lvl="1"/>
            <a:r>
              <a:rPr lang="el-GR" dirty="0" smtClean="0"/>
              <a:t>αλληλεπίδραση</a:t>
            </a:r>
          </a:p>
          <a:p>
            <a:pPr lvl="1"/>
            <a:r>
              <a:rPr lang="el-GR" dirty="0" smtClean="0"/>
              <a:t>συγχρονισμός</a:t>
            </a:r>
          </a:p>
          <a:p>
            <a:pPr lvl="1"/>
            <a:r>
              <a:rPr lang="el-GR" dirty="0" smtClean="0"/>
              <a:t>διαπραγμάτευση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Συνεργατικές αλληλεπιδράσεις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Μηχανισμοί μάθησης που είναι σημαντικοί στη συνεργασία</a:t>
            </a:r>
          </a:p>
          <a:p>
            <a:r>
              <a:rPr lang="el-GR" dirty="0" smtClean="0"/>
              <a:t>αμοιβαία κατανόηση</a:t>
            </a:r>
          </a:p>
          <a:p>
            <a:r>
              <a:rPr lang="el-GR" dirty="0" err="1" smtClean="0"/>
              <a:t>αυτο</a:t>
            </a:r>
            <a:r>
              <a:rPr lang="el-GR" dirty="0" smtClean="0"/>
              <a:t>-ρύθμιση (</a:t>
            </a:r>
            <a:r>
              <a:rPr lang="en-GB" dirty="0" smtClean="0"/>
              <a:t>self</a:t>
            </a:r>
            <a:r>
              <a:rPr lang="el-GR" dirty="0" smtClean="0"/>
              <a:t>-</a:t>
            </a:r>
            <a:r>
              <a:rPr lang="en-GB" dirty="0" smtClean="0"/>
              <a:t>regulation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αντιθέσεις με άλλα μέλη της ομάδας </a:t>
            </a:r>
            <a:r>
              <a:rPr lang="en-GB" dirty="0" smtClean="0"/>
              <a:t>(conflict)</a:t>
            </a:r>
            <a:endParaRPr lang="el-GR" dirty="0" smtClean="0"/>
          </a:p>
          <a:p>
            <a:r>
              <a:rPr lang="el-GR" dirty="0" smtClean="0"/>
              <a:t>εσωτερίκευση (η μεταφορά από το κοινωνικό πεδίο στο προσωπικό μέσω του συλλογισμού)</a:t>
            </a:r>
          </a:p>
          <a:p>
            <a:r>
              <a:rPr lang="el-GR" dirty="0" smtClean="0"/>
              <a:t>Κατά πόσο αλλάζει τη δράση ή το λόγο του ένα μέλος ως αποτέλεσμα της δράσης άλλου μέλους (</a:t>
            </a:r>
            <a:r>
              <a:rPr lang="en-GB" dirty="0" smtClean="0"/>
              <a:t>appropriation)</a:t>
            </a:r>
            <a:endParaRPr lang="el-G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Συνεργατικοί Μηχανισμοί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Επιπτώσεις σε τι;</a:t>
            </a:r>
          </a:p>
          <a:p>
            <a:r>
              <a:rPr lang="el-GR" dirty="0" smtClean="0"/>
              <a:t>Η συνεργασία δεν αποτελεί ένα «μαύρο κουτί» αλλά μελετώνται οι αλληλεπιδράσεις για την καλύτερη κατανόηση των μηχανισμών που τις διέπουν</a:t>
            </a:r>
            <a:r>
              <a:rPr lang="en-GB" dirty="0" smtClean="0"/>
              <a:t>.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Η εστίαση της αξιολόγησης</a:t>
            </a:r>
          </a:p>
          <a:p>
            <a:r>
              <a:rPr lang="el-GR" dirty="0" smtClean="0"/>
              <a:t>Ατομική επίδοση στο έργο </a:t>
            </a:r>
            <a:r>
              <a:rPr lang="en-GB" dirty="0" err="1" smtClean="0"/>
              <a:t>vs</a:t>
            </a:r>
            <a:r>
              <a:rPr lang="el-GR" dirty="0" smtClean="0"/>
              <a:t> ομαδική επίδοση</a:t>
            </a:r>
            <a:r>
              <a:rPr lang="en-GB" dirty="0" smtClean="0"/>
              <a:t>.</a:t>
            </a:r>
            <a:endParaRPr lang="el-GR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Συνεργασία</a:t>
            </a:r>
            <a:r>
              <a:rPr lang="en-GB" dirty="0" smtClean="0"/>
              <a:t>:</a:t>
            </a:r>
          </a:p>
          <a:p>
            <a:r>
              <a:rPr lang="el-GR" dirty="0" smtClean="0"/>
              <a:t>μία συνεταιριστική </a:t>
            </a:r>
            <a:r>
              <a:rPr lang="en-GB" dirty="0" smtClean="0"/>
              <a:t>(cooperative) </a:t>
            </a:r>
            <a:r>
              <a:rPr lang="el-GR" dirty="0" smtClean="0"/>
              <a:t>και συγχρονισμένη δράση που είναι αποτέλεσμα μιας συνεχούς προσπάθειας να δομήσει και να διατηρήσει μία κοινή αντίληψη του προβλήματος </a:t>
            </a:r>
            <a:r>
              <a:rPr lang="en-GB" dirty="0" smtClean="0"/>
              <a:t> </a:t>
            </a:r>
            <a:r>
              <a:rPr lang="el-GR" dirty="0" smtClean="0"/>
              <a:t>(</a:t>
            </a:r>
            <a:r>
              <a:rPr lang="en-GB" dirty="0" err="1" smtClean="0"/>
              <a:t>Roschelle's</a:t>
            </a:r>
            <a:r>
              <a:rPr lang="en-GB" dirty="0" smtClean="0"/>
              <a:t> &amp; </a:t>
            </a:r>
            <a:r>
              <a:rPr lang="en-GB" dirty="0" err="1" smtClean="0"/>
              <a:t>Teasley</a:t>
            </a:r>
            <a:r>
              <a:rPr lang="el-GR" dirty="0" smtClean="0"/>
              <a:t> </a:t>
            </a:r>
            <a:r>
              <a:rPr lang="en-GB" dirty="0" smtClean="0"/>
              <a:t>1995</a:t>
            </a:r>
            <a:r>
              <a:rPr lang="el-GR" dirty="0" smtClean="0"/>
              <a:t>, </a:t>
            </a:r>
            <a:r>
              <a:rPr lang="en-GB" dirty="0" smtClean="0"/>
              <a:t>p. 70).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Τι λείπει σε σχέση με τον ορισμό 1;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ΣΜ με νέες τεχνολογίες: </a:t>
            </a:r>
            <a:br>
              <a:rPr lang="el-GR" dirty="0" smtClean="0"/>
            </a:br>
            <a:r>
              <a:rPr lang="el-GR" dirty="0" smtClean="0"/>
              <a:t>ορισμός (2)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θεωρία συνεργατικής μάθησης (σύμφωνα με </a:t>
            </a:r>
            <a:r>
              <a:rPr lang="en-GB" dirty="0" err="1" smtClean="0"/>
              <a:t>Dillenbourg</a:t>
            </a:r>
            <a:r>
              <a:rPr lang="el-GR" dirty="0" smtClean="0"/>
              <a:t>,</a:t>
            </a:r>
            <a:r>
              <a:rPr lang="en-GB" dirty="0" smtClean="0"/>
              <a:t> 1999</a:t>
            </a:r>
            <a:r>
              <a:rPr lang="el-GR" dirty="0" smtClean="0"/>
              <a:t>)</a:t>
            </a:r>
            <a:r>
              <a:rPr lang="en-GB" dirty="0" smtClean="0"/>
              <a:t> </a:t>
            </a:r>
            <a:r>
              <a:rPr lang="el-GR" dirty="0" smtClean="0"/>
              <a:t>αφορά 4 θέματα. Κριτήρια που περιγράφουν την: </a:t>
            </a:r>
          </a:p>
          <a:p>
            <a:pPr lvl="1"/>
            <a:r>
              <a:rPr lang="el-GR" dirty="0" smtClean="0"/>
              <a:t>Κατάσταση </a:t>
            </a:r>
            <a:r>
              <a:rPr lang="en-GB" dirty="0" smtClean="0"/>
              <a:t>(</a:t>
            </a:r>
            <a:r>
              <a:rPr lang="el-GR" dirty="0" smtClean="0"/>
              <a:t>συμμετρία</a:t>
            </a:r>
            <a:r>
              <a:rPr lang="en-GB" dirty="0" smtClean="0"/>
              <a:t>, </a:t>
            </a:r>
            <a:r>
              <a:rPr lang="el-GR" dirty="0" smtClean="0"/>
              <a:t>κοινοί στόχοι, βαθμός καταμερισμού της εργασίας</a:t>
            </a:r>
            <a:r>
              <a:rPr lang="en-GB" dirty="0" smtClean="0"/>
              <a:t>),</a:t>
            </a:r>
          </a:p>
          <a:p>
            <a:pPr lvl="1"/>
            <a:r>
              <a:rPr lang="el-GR" dirty="0" smtClean="0"/>
              <a:t>Αλληλεπιδράσεις </a:t>
            </a:r>
            <a:r>
              <a:rPr lang="en-GB" dirty="0" smtClean="0"/>
              <a:t>(</a:t>
            </a:r>
            <a:r>
              <a:rPr lang="el-GR" dirty="0" smtClean="0"/>
              <a:t>π.χ.</a:t>
            </a:r>
            <a:r>
              <a:rPr lang="en-GB" dirty="0" smtClean="0"/>
              <a:t> </a:t>
            </a:r>
            <a:r>
              <a:rPr lang="el-GR" dirty="0" smtClean="0"/>
              <a:t>συγχρονισμός</a:t>
            </a:r>
            <a:r>
              <a:rPr lang="en-GB" dirty="0" smtClean="0"/>
              <a:t>, </a:t>
            </a:r>
            <a:r>
              <a:rPr lang="el-GR" dirty="0" err="1" smtClean="0"/>
              <a:t>διαπραγμετευσιμότητα</a:t>
            </a:r>
            <a:r>
              <a:rPr lang="en-GB" dirty="0" smtClean="0"/>
              <a:t>, </a:t>
            </a:r>
            <a:r>
              <a:rPr lang="el-GR" dirty="0" smtClean="0"/>
              <a:t>κλπ</a:t>
            </a:r>
            <a:r>
              <a:rPr lang="en-GB" dirty="0" smtClean="0"/>
              <a:t>),</a:t>
            </a:r>
          </a:p>
          <a:p>
            <a:pPr lvl="1"/>
            <a:r>
              <a:rPr lang="el-GR" dirty="0" smtClean="0"/>
              <a:t>Διαδικασίες </a:t>
            </a:r>
            <a:r>
              <a:rPr lang="en-GB" dirty="0" smtClean="0"/>
              <a:t>(</a:t>
            </a:r>
            <a:r>
              <a:rPr lang="el-GR" dirty="0" smtClean="0"/>
              <a:t>αμοιβαία κατανόηση</a:t>
            </a:r>
            <a:r>
              <a:rPr lang="en-GB" dirty="0" smtClean="0"/>
              <a:t>, </a:t>
            </a:r>
            <a:r>
              <a:rPr lang="el-GR" dirty="0" smtClean="0"/>
              <a:t>αντιθέσεις, κλπ</a:t>
            </a:r>
            <a:r>
              <a:rPr lang="en-GB" dirty="0" smtClean="0"/>
              <a:t>) </a:t>
            </a:r>
            <a:r>
              <a:rPr lang="el-GR" dirty="0" smtClean="0"/>
              <a:t>και</a:t>
            </a:r>
            <a:endParaRPr lang="en-GB" dirty="0" smtClean="0"/>
          </a:p>
          <a:p>
            <a:pPr lvl="1"/>
            <a:r>
              <a:rPr lang="el-GR" dirty="0" smtClean="0"/>
              <a:t>αποτελέσματα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CSCL </a:t>
            </a:r>
            <a:r>
              <a:rPr lang="el-GR" dirty="0" smtClean="0"/>
              <a:t>θεωρίες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68960"/>
            <a:ext cx="8291264" cy="3096344"/>
          </a:xfrm>
        </p:spPr>
        <p:txBody>
          <a:bodyPr>
            <a:normAutofit/>
          </a:bodyPr>
          <a:lstStyle/>
          <a:p>
            <a:r>
              <a:rPr lang="el-GR" dirty="0" smtClean="0"/>
              <a:t>Μέγεθος ομάδας: </a:t>
            </a:r>
            <a:r>
              <a:rPr lang="en-GB" dirty="0" smtClean="0"/>
              <a:t>4-8 </a:t>
            </a:r>
            <a:r>
              <a:rPr lang="el-GR" dirty="0" smtClean="0"/>
              <a:t>μέλη</a:t>
            </a:r>
          </a:p>
          <a:p>
            <a:r>
              <a:rPr lang="el-GR" dirty="0" smtClean="0"/>
              <a:t>Σκοπός: να χτίσετε το ψηλότερο πύργο από μακαρόνια και καραμέλες</a:t>
            </a:r>
            <a:r>
              <a:rPr lang="en-GB" dirty="0" smtClean="0"/>
              <a:t>. </a:t>
            </a:r>
            <a:endParaRPr lang="el-GR" dirty="0" smtClean="0"/>
          </a:p>
          <a:p>
            <a:r>
              <a:rPr lang="el-GR" dirty="0" smtClean="0"/>
              <a:t>Διάρκεια: </a:t>
            </a:r>
            <a:r>
              <a:rPr lang="en-GB" dirty="0" smtClean="0"/>
              <a:t>15-20</a:t>
            </a:r>
            <a:r>
              <a:rPr lang="el-GR" dirty="0" smtClean="0"/>
              <a:t> λεπτά</a:t>
            </a:r>
            <a:r>
              <a:rPr lang="en-GB" dirty="0" smtClean="0"/>
              <a:t>. </a:t>
            </a:r>
            <a:endParaRPr lang="el-G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TEAM-BUILDING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rot="1521072">
            <a:off x="6123759" y="802241"/>
            <a:ext cx="331236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B0F0"/>
                </a:solidFill>
              </a:rPr>
              <a:t>ΥΛΙΚΑ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Μακαρόνια</a:t>
            </a: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Μαλακές καραμέλες</a:t>
            </a: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Εφημερίδες</a:t>
            </a: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Κάποια επιβράβευση (προαιρετικό</a:t>
            </a:r>
            <a:r>
              <a:rPr lang="en-GB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3946443"/>
          </a:xfrm>
        </p:spPr>
        <p:txBody>
          <a:bodyPr>
            <a:normAutofit/>
          </a:bodyPr>
          <a:lstStyle/>
          <a:p>
            <a:r>
              <a:rPr lang="el-GR" dirty="0" smtClean="0"/>
              <a:t>Μετά τη δραστηριότητα συζητήστε:</a:t>
            </a:r>
          </a:p>
          <a:p>
            <a:pPr marL="850392" lvl="1" indent="-457200">
              <a:buFont typeface="+mj-lt"/>
              <a:buAutoNum type="arabicPeriod"/>
            </a:pPr>
            <a:r>
              <a:rPr lang="el-GR" dirty="0" smtClean="0"/>
              <a:t>Πόσο καλά δούλεψε η ομάδα σας;</a:t>
            </a:r>
          </a:p>
          <a:p>
            <a:pPr marL="850392" lvl="1" indent="-457200">
              <a:buFont typeface="+mj-lt"/>
              <a:buAutoNum type="arabicPeriod"/>
            </a:pPr>
            <a:r>
              <a:rPr lang="el-GR" dirty="0" smtClean="0"/>
              <a:t>Ποιος βοήθησε πιο πολύ να φτάσετε το στόχο σας;</a:t>
            </a:r>
          </a:p>
          <a:p>
            <a:pPr marL="850392" lvl="1" indent="-457200">
              <a:buFont typeface="+mj-lt"/>
              <a:buAutoNum type="arabicPeriod"/>
            </a:pPr>
            <a:r>
              <a:rPr lang="el-GR" dirty="0" smtClean="0"/>
              <a:t>Τι ρόλο έπαιξε ο καθένας από εσάς στην ομάδα;</a:t>
            </a:r>
          </a:p>
          <a:p>
            <a:pPr marL="850392" lvl="1" indent="-457200">
              <a:buFont typeface="+mj-lt"/>
              <a:buAutoNum type="arabicPeriod"/>
            </a:pPr>
            <a:r>
              <a:rPr lang="el-GR" dirty="0" smtClean="0"/>
              <a:t>Τι θα αλλάζατε αν ξανακάνατε την ίδια δραστηριότητα;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TEAM-BUILDING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Αλληλεπιδράσατε</a:t>
            </a:r>
          </a:p>
          <a:p>
            <a:r>
              <a:rPr lang="el-GR" dirty="0" smtClean="0"/>
              <a:t>Κάνατε κάτι μαζί</a:t>
            </a:r>
          </a:p>
          <a:p>
            <a:r>
              <a:rPr lang="el-GR" dirty="0" smtClean="0"/>
              <a:t>Διαπραγματευτήκατε</a:t>
            </a:r>
          </a:p>
          <a:p>
            <a:r>
              <a:rPr lang="el-GR" dirty="0" smtClean="0"/>
              <a:t>Συζητήσατε τυχόν παρανοήσεις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κάνατε στην ουσία;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Συνεργατική κατάσταση πρέπει να είναι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αλληλεπιδραστική</a:t>
            </a:r>
            <a:r>
              <a:rPr lang="en-GB" dirty="0" smtClean="0"/>
              <a:t>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 βαθμός αλληλεπίδρασης </a:t>
            </a:r>
          </a:p>
          <a:p>
            <a:pPr lvl="1"/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συχνότητα των αλληλεπιδράσεων </a:t>
            </a:r>
          </a:p>
          <a:p>
            <a:pPr lvl="1"/>
            <a:r>
              <a:rPr lang="el-GR" dirty="0" smtClean="0"/>
              <a:t>βαθμός που οι αλληλεπιδράσεις επηρεάζουν τις γνωστικές διαδικασίες των συμμετεχόντων. 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Η αλληλεπίδραση μεταξύ ατόμων δημιουργεί </a:t>
            </a:r>
          </a:p>
          <a:p>
            <a:pPr lvl="1"/>
            <a:r>
              <a:rPr lang="el-GR" dirty="0" smtClean="0"/>
              <a:t>επιπλέον δράσεις </a:t>
            </a:r>
            <a:br>
              <a:rPr lang="el-GR" dirty="0" smtClean="0"/>
            </a:br>
            <a:r>
              <a:rPr lang="el-GR" dirty="0" smtClean="0"/>
              <a:t>(π.χ. επεξήγηση, διαφωνία, αμοιβαία διαχείριση …) </a:t>
            </a:r>
          </a:p>
          <a:p>
            <a:pPr lvl="1"/>
            <a:r>
              <a:rPr lang="el-GR" dirty="0" smtClean="0"/>
              <a:t>που ενεργοποιεί επιπλέον γνωστικούς μηχανισμούς (π.χ. εκμαίευση γνώσης, εσωτερίκευση, μείωση γνωστικού φορτίου κλπ)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Αλληλεπίδραση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συνεργασία απαιτεί σύγχρονη επικοινωνία </a:t>
            </a:r>
          </a:p>
          <a:p>
            <a:pPr lvl="1"/>
            <a:r>
              <a:rPr lang="el-GR" dirty="0" smtClean="0"/>
              <a:t>και όχι ασύγχρονη όπως στο συνεταιρισμό (</a:t>
            </a:r>
            <a:r>
              <a:rPr lang="en-GB" dirty="0" smtClean="0"/>
              <a:t>cooperation </a:t>
            </a:r>
            <a:r>
              <a:rPr lang="el-GR" dirty="0" smtClean="0"/>
              <a:t>)</a:t>
            </a:r>
            <a:r>
              <a:rPr lang="en-GB" dirty="0" smtClean="0"/>
              <a:t>. </a:t>
            </a:r>
            <a:endParaRPr lang="el-GR" dirty="0" smtClean="0"/>
          </a:p>
          <a:p>
            <a:r>
              <a:rPr lang="el-GR" dirty="0" smtClean="0"/>
              <a:t>Αν το </a:t>
            </a:r>
            <a:r>
              <a:rPr lang="el-GR" dirty="0" err="1" smtClean="0"/>
              <a:t>προσωπο</a:t>
            </a:r>
            <a:r>
              <a:rPr lang="el-GR" dirty="0" smtClean="0"/>
              <a:t>-Α πρέπει να ρυθμίσει το συλλογισμό του Β, τότε ο Α και Β πρέπει να δουλέψουν σύγχρονα και άρα να αλληλεπιδράσουν σύγχρονα.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‘Κάνοντας κάτι μαζί’</a:t>
            </a:r>
            <a:endParaRPr lang="en-GB" dirty="0"/>
          </a:p>
        </p:txBody>
      </p:sp>
      <p:pic>
        <p:nvPicPr>
          <p:cNvPr id="4" name="Picture 3" descr="Boys at Attenborough using ASUS, 76, 48, 44, 53, 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21443">
            <a:off x="6562495" y="529492"/>
            <a:ext cx="2659224" cy="1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Ποια είναι η δική σας εμπειρία;</a:t>
            </a:r>
          </a:p>
          <a:p>
            <a:pPr lvl="1"/>
            <a:r>
              <a:rPr lang="el-GR" dirty="0" smtClean="0"/>
              <a:t>Ως μαθητευόμενοι ή ως εκπαιδευτές;</a:t>
            </a:r>
          </a:p>
          <a:p>
            <a:pPr lvl="2"/>
            <a:r>
              <a:rPr lang="el-GR" dirty="0" smtClean="0"/>
              <a:t>Τι μεγέθη ομάδας;</a:t>
            </a:r>
            <a:r>
              <a:rPr lang="en-GB" dirty="0" smtClean="0"/>
              <a:t> </a:t>
            </a:r>
            <a:endParaRPr lang="el-GR" dirty="0" smtClean="0"/>
          </a:p>
          <a:p>
            <a:pPr lvl="2"/>
            <a:r>
              <a:rPr lang="el-GR" dirty="0" smtClean="0"/>
              <a:t>Ορίσατε εσείς τις ομάδες ή άλλος αποφάσιζε;</a:t>
            </a:r>
          </a:p>
          <a:p>
            <a:pPr lvl="2"/>
            <a:r>
              <a:rPr lang="el-GR" dirty="0" smtClean="0"/>
              <a:t>χωριστά αγόρια – κορίτσια ή όχι;</a:t>
            </a:r>
            <a:endParaRPr lang="en-GB" dirty="0" smtClean="0"/>
          </a:p>
          <a:p>
            <a:pPr lvl="1"/>
            <a:r>
              <a:rPr lang="el-GR" dirty="0" smtClean="0"/>
              <a:t>Τι κάνατε, π.χ. επιχειρηματολογούσατε;</a:t>
            </a:r>
          </a:p>
          <a:p>
            <a:pPr lvl="1"/>
            <a:r>
              <a:rPr lang="el-GR" dirty="0" smtClean="0"/>
              <a:t>Δημιουργήθηκαν ομάδες με </a:t>
            </a:r>
          </a:p>
          <a:p>
            <a:pPr lvl="2"/>
            <a:r>
              <a:rPr lang="el-GR" dirty="0" smtClean="0"/>
              <a:t>κοινές οπτικές γωνίες ή όχι;</a:t>
            </a:r>
          </a:p>
          <a:p>
            <a:pPr lvl="2"/>
            <a:r>
              <a:rPr lang="el-GR" dirty="0" smtClean="0"/>
              <a:t>κοινό γενικό επίπεδο ανάπτυξης ή όχι</a:t>
            </a:r>
          </a:p>
          <a:p>
            <a:pPr lvl="2"/>
            <a:r>
              <a:rPr lang="el-GR" dirty="0" smtClean="0"/>
              <a:t>κοινό επίπεδο κατανόησης του αντικειμένου ή όχι;</a:t>
            </a:r>
          </a:p>
          <a:p>
            <a:pPr lvl="1"/>
            <a:r>
              <a:rPr lang="el-GR" dirty="0" smtClean="0"/>
              <a:t>Πως κάθονταν;</a:t>
            </a:r>
          </a:p>
          <a:p>
            <a:pPr lvl="2"/>
            <a:r>
              <a:rPr lang="el-GR" dirty="0" smtClean="0"/>
              <a:t>δίπλα-δίπλα – αντικριστά - …;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Εμπειρίες Συνεργατικής Μάθησης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Η συνεργασία εμπεριέχει και διαπραγματεύσεις. </a:t>
            </a:r>
          </a:p>
          <a:p>
            <a:r>
              <a:rPr lang="el-GR" dirty="0" smtClean="0"/>
              <a:t>Αυτές δεν υπάγονται σε ιεραρχικές δομές, </a:t>
            </a:r>
          </a:p>
          <a:p>
            <a:pPr lvl="1"/>
            <a:r>
              <a:rPr lang="el-GR" dirty="0" smtClean="0"/>
              <a:t>π.χ. να πείσεις κάποιον λόγω της </a:t>
            </a:r>
            <a:r>
              <a:rPr lang="el-GR" dirty="0" err="1" smtClean="0"/>
              <a:t>κοιν</a:t>
            </a:r>
            <a:r>
              <a:rPr lang="el-GR" dirty="0" smtClean="0"/>
              <a:t>. θέσης </a:t>
            </a:r>
          </a:p>
          <a:p>
            <a:r>
              <a:rPr lang="el-GR" dirty="0" smtClean="0"/>
              <a:t>αλλά σε επιχειρήματα που </a:t>
            </a:r>
          </a:p>
          <a:p>
            <a:pPr lvl="1"/>
            <a:r>
              <a:rPr lang="el-GR" dirty="0" smtClean="0"/>
              <a:t>αιτιολογούν, </a:t>
            </a:r>
          </a:p>
          <a:p>
            <a:pPr lvl="1"/>
            <a:r>
              <a:rPr lang="el-GR" dirty="0" smtClean="0"/>
              <a:t>αντιπαραθέτουν και τελικά </a:t>
            </a:r>
          </a:p>
          <a:p>
            <a:pPr lvl="1"/>
            <a:r>
              <a:rPr lang="el-GR" dirty="0" smtClean="0"/>
              <a:t>προσπαθούν να πείσουν.</a:t>
            </a:r>
          </a:p>
          <a:p>
            <a:endParaRPr lang="el-GR" dirty="0" smtClean="0"/>
          </a:p>
          <a:p>
            <a:r>
              <a:rPr lang="el-GR" dirty="0" smtClean="0"/>
              <a:t>Κίνδυνος να υποθάλψεις τις διαπραγματεύσεις αν ορισθούν πάρα πολύ καλά οι ρόλοι των συνεργαζόμενων μελών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Διαπραγματεύσεις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Οι παρανοήσεις έχουν τον ίδιο ρόλο με τη διαπραγμάτευση στη αμοιβαία κατανόηση απόψεων. </a:t>
            </a:r>
          </a:p>
          <a:p>
            <a:r>
              <a:rPr lang="el-GR" dirty="0" smtClean="0"/>
              <a:t>Αποτελεί σημαντικό παράγοντα στο μοντελισμό συνεργατικής μάθησης. </a:t>
            </a:r>
          </a:p>
          <a:p>
            <a:endParaRPr lang="el-GR" dirty="0" smtClean="0"/>
          </a:p>
          <a:p>
            <a:r>
              <a:rPr lang="el-GR" dirty="0" smtClean="0"/>
              <a:t>Οι παρανοήσεις είναι λιγότερες όταν οι συμβαλλόμενοι διαπραγματεύονται ποια θα είναι η επόμενη δράση ή τι σήμαινε μία φράση σε αντίθεση με περιπτώσεις που πρέπει να διαπραγματευτούν τι πρόβλημα πρέπει να λύσουν.</a:t>
            </a:r>
          </a:p>
          <a:p>
            <a:endParaRPr lang="el-GR" dirty="0" smtClean="0"/>
          </a:p>
          <a:p>
            <a:r>
              <a:rPr lang="el-GR" dirty="0" smtClean="0"/>
              <a:t>Όμως πάρα πολλές παρανοήσεις είναι τροχοπέδης για τη ΣΜ </a:t>
            </a:r>
          </a:p>
          <a:p>
            <a:r>
              <a:rPr lang="el-GR" dirty="0" smtClean="0"/>
              <a:t>άρα χρειάζεται μία ισορροπία μεταξύ του τι πρέπει να γίνει και πλουσίων αλληλεπιδράσεων</a:t>
            </a:r>
            <a:r>
              <a:rPr lang="en-GB" dirty="0" smtClean="0"/>
              <a:t>. </a:t>
            </a:r>
            <a:r>
              <a:rPr lang="el-GR" dirty="0" smtClean="0"/>
              <a:t>(βλ. </a:t>
            </a:r>
            <a:r>
              <a:rPr lang="en-GB" dirty="0" smtClean="0"/>
              <a:t>optimal</a:t>
            </a:r>
            <a:r>
              <a:rPr lang="el-GR" dirty="0" smtClean="0"/>
              <a:t> </a:t>
            </a:r>
            <a:r>
              <a:rPr lang="en-GB" dirty="0" smtClean="0"/>
              <a:t>collaborative effort </a:t>
            </a:r>
            <a:r>
              <a:rPr lang="en-GB" dirty="0" err="1" smtClean="0"/>
              <a:t>Dillenbourg</a:t>
            </a:r>
            <a:r>
              <a:rPr lang="en-GB" dirty="0" smtClean="0"/>
              <a:t> &amp; </a:t>
            </a:r>
            <a:r>
              <a:rPr lang="en-GB" dirty="0" err="1" smtClean="0"/>
              <a:t>Traum</a:t>
            </a:r>
            <a:r>
              <a:rPr lang="en-GB" dirty="0" smtClean="0"/>
              <a:t>, 2006)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Παρανοήσεις στη συνεργασία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Τον «</a:t>
            </a:r>
            <a:r>
              <a:rPr lang="el-GR" dirty="0" err="1" smtClean="0"/>
              <a:t>υπερ</a:t>
            </a:r>
            <a:r>
              <a:rPr lang="el-GR" dirty="0" smtClean="0"/>
              <a:t>-προσδιορισμός» της συνεργασίας με ένα σενάριο που βασίζεται σε ρόλους</a:t>
            </a:r>
          </a:p>
          <a:p>
            <a:pPr lvl="1"/>
            <a:r>
              <a:rPr lang="el-GR" dirty="0" smtClean="0"/>
              <a:t>Αυτή η προσέγγιση τείνει να κάνει μέθοδο τη συνεργατική μάθηση (</a:t>
            </a:r>
            <a:r>
              <a:rPr lang="en-GB" sz="2400" dirty="0" err="1" smtClean="0"/>
              <a:t>Dillenbourg</a:t>
            </a:r>
            <a:r>
              <a:rPr lang="el-GR" sz="2400" dirty="0" smtClean="0"/>
              <a:t>,</a:t>
            </a:r>
            <a:r>
              <a:rPr lang="en-GB" sz="2400" dirty="0" smtClean="0"/>
              <a:t> 1999</a:t>
            </a:r>
            <a:r>
              <a:rPr lang="el-GR" sz="2400" dirty="0" smtClean="0"/>
              <a:t>, κλπ</a:t>
            </a:r>
            <a:r>
              <a:rPr lang="el-GR" dirty="0" smtClean="0"/>
              <a:t>)</a:t>
            </a:r>
            <a:r>
              <a:rPr lang="en-GB" dirty="0" smtClean="0"/>
              <a:t>.</a:t>
            </a:r>
          </a:p>
          <a:p>
            <a:r>
              <a:rPr lang="el-GR" sz="2800" dirty="0" smtClean="0"/>
              <a:t>Έλλειψη </a:t>
            </a:r>
            <a:r>
              <a:rPr lang="el-GR" sz="2800" dirty="0" err="1" smtClean="0"/>
              <a:t>αναστοχασμού</a:t>
            </a:r>
            <a:r>
              <a:rPr lang="el-GR" sz="2800" dirty="0" smtClean="0"/>
              <a:t> (</a:t>
            </a:r>
            <a:r>
              <a:rPr lang="en-GB" sz="2800" dirty="0" smtClean="0"/>
              <a:t>reflection</a:t>
            </a:r>
            <a:r>
              <a:rPr lang="el-GR" sz="2800" dirty="0" smtClean="0"/>
              <a:t>)</a:t>
            </a:r>
            <a:endParaRPr lang="en-GB" dirty="0" smtClean="0"/>
          </a:p>
          <a:p>
            <a:pPr marL="742950" lvl="2" indent="-342900"/>
            <a:r>
              <a:rPr lang="el-GR" dirty="0" smtClean="0"/>
              <a:t>οι μαθητές συνήθως μένουν στη διαδικασία διεκπεραίωσης της δράσης και δεν </a:t>
            </a:r>
            <a:r>
              <a:rPr lang="el-GR" dirty="0" err="1" smtClean="0"/>
              <a:t>αναστοχάζονται</a:t>
            </a:r>
            <a:r>
              <a:rPr lang="el-GR" dirty="0" smtClean="0"/>
              <a:t> για να μάθουν (</a:t>
            </a:r>
            <a:r>
              <a:rPr lang="en-GB" dirty="0" err="1" smtClean="0"/>
              <a:t>Krange</a:t>
            </a:r>
            <a:r>
              <a:rPr lang="en-GB" dirty="0" smtClean="0"/>
              <a:t> &amp; </a:t>
            </a:r>
            <a:r>
              <a:rPr lang="en-GB" dirty="0" err="1" smtClean="0"/>
              <a:t>Ludvigsen</a:t>
            </a:r>
            <a:r>
              <a:rPr lang="el-GR" dirty="0" smtClean="0"/>
              <a:t>, </a:t>
            </a:r>
            <a:r>
              <a:rPr lang="en-GB" dirty="0" smtClean="0"/>
              <a:t>2008</a:t>
            </a:r>
            <a:r>
              <a:rPr lang="el-GR" dirty="0" smtClean="0"/>
              <a:t>)</a:t>
            </a:r>
          </a:p>
          <a:p>
            <a:r>
              <a:rPr lang="el-GR" dirty="0" smtClean="0"/>
              <a:t>Διαχείριση ομάδας και συνεργασία</a:t>
            </a:r>
          </a:p>
          <a:p>
            <a:pPr lvl="1"/>
            <a:r>
              <a:rPr lang="en-GB" dirty="0" smtClean="0"/>
              <a:t>O</a:t>
            </a:r>
            <a:r>
              <a:rPr lang="el-GR" dirty="0" smtClean="0"/>
              <a:t>ι ομάδες μπορεί να μη συνεργαστούν καλά. </a:t>
            </a:r>
          </a:p>
          <a:p>
            <a:pPr lvl="2"/>
            <a:r>
              <a:rPr lang="el-GR" dirty="0" smtClean="0"/>
              <a:t>Κακός προγραμματισμός</a:t>
            </a:r>
          </a:p>
          <a:p>
            <a:pPr lvl="2"/>
            <a:r>
              <a:rPr lang="el-GR" dirty="0" smtClean="0"/>
              <a:t>Κακός συντονισμός </a:t>
            </a:r>
          </a:p>
          <a:p>
            <a:pPr lvl="1"/>
            <a:r>
              <a:rPr lang="el-GR" dirty="0" smtClean="0"/>
              <a:t>οι μαθητές είναι χαρισματικοί στην ανάπτυξη στρατηγικών για τη διεκπεραίωση της δράσης χωρίς την απαιτούμενη προσπάθεια για να μάθουν.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Κίνδυνοι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l-GR" dirty="0" smtClean="0"/>
              <a:t>Δημιουργία ομάδας</a:t>
            </a:r>
          </a:p>
          <a:p>
            <a:pPr lvl="2"/>
            <a:r>
              <a:rPr lang="el-GR" dirty="0" smtClean="0"/>
              <a:t>Ποιο είναι το σωστό μέγεθος της ομάδας;</a:t>
            </a:r>
            <a:r>
              <a:rPr lang="en-GB" dirty="0" smtClean="0"/>
              <a:t> </a:t>
            </a:r>
            <a:endParaRPr lang="el-GR" dirty="0" smtClean="0"/>
          </a:p>
          <a:p>
            <a:pPr lvl="2"/>
            <a:r>
              <a:rPr lang="el-GR" dirty="0" smtClean="0"/>
              <a:t>Να ορίσω εγώ τις ομάδες βάσεις δικών μου κριτηρίων ή να αφήσω τα παιδιά να φτιάξουν ομάδες μόνοι τους;</a:t>
            </a:r>
          </a:p>
          <a:p>
            <a:pPr lvl="2"/>
            <a:r>
              <a:rPr lang="el-GR" dirty="0" smtClean="0"/>
              <a:t>Να δημιουργηθούν ομάδες με χωριστά αγόρια – κορίτσια ή όχι;</a:t>
            </a:r>
            <a:endParaRPr lang="en-GB" dirty="0" smtClean="0"/>
          </a:p>
          <a:p>
            <a:pPr lvl="2"/>
            <a:r>
              <a:rPr lang="el-GR" dirty="0" smtClean="0"/>
              <a:t>Να δημιουργηθούν ομάδες με κοινές οπτικές γωνίες ή όχι;</a:t>
            </a:r>
          </a:p>
          <a:p>
            <a:pPr lvl="2"/>
            <a:r>
              <a:rPr lang="el-GR" dirty="0" smtClean="0"/>
              <a:t>Με κοινό γενικό επίπεδο ανάπτυξης ή όχι</a:t>
            </a:r>
          </a:p>
          <a:p>
            <a:pPr lvl="2"/>
            <a:r>
              <a:rPr lang="el-GR" dirty="0" smtClean="0"/>
              <a:t>Με κοινό επίπεδο κατανόησης του αντικειμένου ή όχι;</a:t>
            </a:r>
          </a:p>
          <a:p>
            <a:pPr lvl="1"/>
            <a:r>
              <a:rPr lang="el-GR" dirty="0" smtClean="0"/>
              <a:t>Οργάνωση ομάδας</a:t>
            </a:r>
          </a:p>
          <a:p>
            <a:pPr lvl="2"/>
            <a:r>
              <a:rPr lang="el-GR" dirty="0" smtClean="0"/>
              <a:t>Να κάθονται δίπλα-δίπλα ή αντικριστά;</a:t>
            </a:r>
          </a:p>
          <a:p>
            <a:pPr lvl="2"/>
            <a:r>
              <a:rPr lang="el-GR" dirty="0" smtClean="0"/>
              <a:t>Αν οι αλληλεπιδράσεις συμβαίνουν μέσω διαδικτύου, ποια είναι τα βασικά χαρακτηριστικά του </a:t>
            </a:r>
            <a:r>
              <a:rPr lang="en-GB" dirty="0" smtClean="0"/>
              <a:t>groupware </a:t>
            </a:r>
            <a:r>
              <a:rPr lang="el-GR" dirty="0" smtClean="0"/>
              <a:t>που θα χρησιμοποιηθεί; </a:t>
            </a:r>
            <a:r>
              <a:rPr lang="en-GB" dirty="0" smtClean="0"/>
              <a:t>? </a:t>
            </a:r>
            <a:endParaRPr lang="el-GR" dirty="0" smtClean="0"/>
          </a:p>
          <a:p>
            <a:pPr lvl="1"/>
            <a:r>
              <a:rPr lang="el-GR" dirty="0" smtClean="0"/>
              <a:t>Ποιες δράσεις είναι καλύτερες για συνεργατικές διαδικασίες και ποιες όχι;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Προβληματισμοί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μέγεθος και η σύνθεση της ομάδας</a:t>
            </a:r>
            <a:r>
              <a:rPr lang="en-GB" dirty="0" smtClean="0"/>
              <a:t>, </a:t>
            </a:r>
            <a:endParaRPr lang="el-GR" dirty="0" smtClean="0"/>
          </a:p>
          <a:p>
            <a:r>
              <a:rPr lang="el-GR" dirty="0" smtClean="0"/>
              <a:t>Η φύση και οι στόχοι της δράσης</a:t>
            </a:r>
            <a:r>
              <a:rPr lang="en-GB" dirty="0" smtClean="0"/>
              <a:t>, </a:t>
            </a:r>
            <a:endParaRPr lang="el-GR" dirty="0" smtClean="0"/>
          </a:p>
          <a:p>
            <a:r>
              <a:rPr lang="el-GR" dirty="0" smtClean="0"/>
              <a:t>Τα τεχνολογικά και τα επικοινωνιακά μέσα</a:t>
            </a:r>
            <a:r>
              <a:rPr lang="en-GB" dirty="0" smtClean="0"/>
              <a:t>, </a:t>
            </a:r>
            <a:endParaRPr lang="el-GR" dirty="0" smtClean="0"/>
          </a:p>
          <a:p>
            <a:r>
              <a:rPr lang="el-GR" dirty="0" smtClean="0"/>
              <a:t>Το σύστημα επιβράβευσης</a:t>
            </a:r>
            <a:r>
              <a:rPr lang="en-GB" dirty="0" smtClean="0"/>
              <a:t> </a:t>
            </a:r>
            <a:endParaRPr lang="el-GR" dirty="0" smtClean="0"/>
          </a:p>
          <a:p>
            <a:r>
              <a:rPr lang="el-GR" dirty="0" smtClean="0"/>
              <a:t>κλπ</a:t>
            </a:r>
            <a:r>
              <a:rPr lang="en-GB" dirty="0" smtClean="0"/>
              <a:t>.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Άρα δίνουμε έμφαση στις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διαδικασίες συνεργασίας </a:t>
            </a:r>
            <a:r>
              <a:rPr lang="el-GR" dirty="0" smtClean="0"/>
              <a:t>και την υποστήριξή τους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Ανεξάρτητες μεταβλητές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l-GR" dirty="0" smtClean="0"/>
              <a:t>Χωρίζονται σε 3 φάσεις:</a:t>
            </a:r>
          </a:p>
          <a:p>
            <a:pPr lvl="1"/>
            <a:r>
              <a:rPr lang="el-GR" dirty="0" smtClean="0"/>
              <a:t>Πριν-κατά τη διάρκεια -μετά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l-GR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Προετοιμασία</a:t>
            </a:r>
            <a:r>
              <a:rPr lang="el-GR" sz="2000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προσδιορισμός δράσεων συντονισμού και στρατηγικών </a:t>
            </a:r>
          </a:p>
          <a:p>
            <a:pPr lvl="1"/>
            <a:r>
              <a:rPr lang="el-GR" dirty="0" smtClean="0"/>
              <a:t> υλοποιείται από τον εκπαιδευτικό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Συνεργατικές Διαδικασίες</a:t>
            </a:r>
            <a:endParaRPr lang="en-GB" dirty="0"/>
          </a:p>
        </p:txBody>
      </p:sp>
      <p:pic>
        <p:nvPicPr>
          <p:cNvPr id="4" name="Picture 3" descr="front_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77629">
            <a:off x="6348318" y="1535432"/>
            <a:ext cx="2485121" cy="1863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9174" indent="-342900"/>
            <a:r>
              <a:rPr lang="el-GR" dirty="0" smtClean="0"/>
              <a:t>Δραστηριότητες μαθητών</a:t>
            </a:r>
          </a:p>
          <a:p>
            <a:pPr marL="249174" indent="-342900"/>
            <a:r>
              <a:rPr lang="el-GR" dirty="0" smtClean="0"/>
              <a:t>Η υποστήριξη παραγωγικών αλληλεπιδράσεων με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νοητικές σκαλωσιές </a:t>
            </a:r>
            <a:r>
              <a:rPr lang="el-GR" dirty="0" smtClean="0"/>
              <a:t>μέσω της εισαγωγής κανόνων στο μέσο αλληλεπίδρασης</a:t>
            </a:r>
            <a:r>
              <a:rPr lang="en-GB" dirty="0" smtClean="0"/>
              <a:t>. </a:t>
            </a:r>
          </a:p>
          <a:p>
            <a:r>
              <a:rPr lang="el-GR" dirty="0" smtClean="0"/>
              <a:t>Την παρακολούθηση και ρύθμιση των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αλληλεπιδράσεων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 τη διάρκεια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lang="el-GR" dirty="0" smtClean="0"/>
              <a:t>Αναστοχασμός και Αξιολόγηση</a:t>
            </a:r>
            <a:r>
              <a:rPr lang="en-GB" dirty="0" smtClean="0"/>
              <a:t>. </a:t>
            </a:r>
            <a:endParaRPr lang="el-GR" dirty="0" smtClean="0"/>
          </a:p>
          <a:p>
            <a:pPr lvl="1"/>
            <a:r>
              <a:rPr lang="el-GR" dirty="0" smtClean="0"/>
              <a:t>υλοποιείται από τον εκπαιδευτικό</a:t>
            </a:r>
            <a:r>
              <a:rPr lang="en-GB" dirty="0" smtClean="0"/>
              <a:t>. </a:t>
            </a:r>
            <a:endParaRPr lang="el-GR" dirty="0" smtClean="0"/>
          </a:p>
          <a:p>
            <a:r>
              <a:rPr lang="el-GR" dirty="0" smtClean="0"/>
              <a:t>Πιθανές Μετρήσεις </a:t>
            </a:r>
          </a:p>
          <a:p>
            <a:pPr lvl="1"/>
            <a:r>
              <a:rPr lang="el-GR" dirty="0" smtClean="0"/>
              <a:t>αριθμός λαθών, </a:t>
            </a:r>
          </a:p>
          <a:p>
            <a:pPr lvl="1"/>
            <a:r>
              <a:rPr lang="el-GR" dirty="0" smtClean="0"/>
              <a:t>επίλυση προβλήματος, </a:t>
            </a:r>
          </a:p>
          <a:p>
            <a:pPr lvl="1"/>
            <a:r>
              <a:rPr lang="el-GR" dirty="0" smtClean="0"/>
              <a:t>αριθμός κινήσεων ποντικιού, </a:t>
            </a:r>
          </a:p>
          <a:p>
            <a:pPr lvl="1"/>
            <a:r>
              <a:rPr lang="el-GR" dirty="0" smtClean="0"/>
              <a:t>χρήση στρατηγικών, </a:t>
            </a:r>
          </a:p>
          <a:p>
            <a:pPr lvl="1"/>
            <a:r>
              <a:rPr lang="el-GR" dirty="0" smtClean="0"/>
              <a:t>διατήρηση μιας στρατηγικής καθ’ όλη τη διάρκεια, </a:t>
            </a:r>
          </a:p>
          <a:p>
            <a:pPr lvl="1"/>
            <a:r>
              <a:rPr lang="el-GR" dirty="0" smtClean="0"/>
              <a:t>επικοινωνία στρατηγικών (διαπραγμάτευση) , </a:t>
            </a:r>
          </a:p>
          <a:p>
            <a:pPr lvl="1"/>
            <a:r>
              <a:rPr lang="el-GR" dirty="0" smtClean="0"/>
              <a:t>Αριθμός και κατηγοριοποίηση μηνυμάτων (περί στρατηγικών ή συντονισμού, επέμβασης του εκπαιδευτικού…), </a:t>
            </a:r>
            <a:endParaRPr lang="en-GB" dirty="0" smtClean="0"/>
          </a:p>
          <a:p>
            <a:endParaRPr lang="el-G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Μετά το πέρας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επιτυχία στη συνεργατική μάθηση γύρω από ένα θέμα αφορά</a:t>
            </a:r>
          </a:p>
          <a:p>
            <a:pPr lvl="1"/>
            <a:r>
              <a:rPr lang="el-GR" dirty="0" smtClean="0"/>
              <a:t>το θέμα αυτό καθεαυτό (συνεργασία για να μάθουμε) </a:t>
            </a:r>
          </a:p>
          <a:p>
            <a:pPr lvl="1"/>
            <a:r>
              <a:rPr lang="el-GR" dirty="0" smtClean="0"/>
              <a:t>την ικανότητα να διαχειρισθεί αποτελεσματικά η συνεργασία (μαθαίνουμε να συνεργαζόμαστε)</a:t>
            </a:r>
            <a:r>
              <a:rPr lang="en-GB" dirty="0" smtClean="0"/>
              <a:t>.</a:t>
            </a:r>
            <a:endParaRPr lang="el-GR" dirty="0" smtClean="0"/>
          </a:p>
          <a:p>
            <a:r>
              <a:rPr lang="el-GR" dirty="0" smtClean="0"/>
              <a:t>Συνήθως όμως το τελευταίο παραβλέπεται..</a:t>
            </a:r>
            <a:r>
              <a:rPr lang="en-GB" dirty="0" smtClean="0"/>
              <a:t>.</a:t>
            </a:r>
            <a:r>
              <a:rPr lang="el-GR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συνεργασία για να μάθουμε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μαθαίνουμε να συνεργαζόμαστε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Δραστηριότητα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7544" y="132160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Ποιες από τις μετρήσεις ανήκουν που;</a:t>
            </a:r>
            <a:endParaRPr lang="en-GB" sz="28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27584" y="4149080"/>
            <a:ext cx="7848872" cy="2708920"/>
          </a:xfrm>
          <a:prstGeom prst="rect">
            <a:avLst/>
          </a:prstGeom>
        </p:spPr>
        <p:txBody>
          <a:bodyPr vert="horz" numCol="1">
            <a:noAutofit/>
          </a:bodyPr>
          <a:lstStyle/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Εμπλοκή με τη δραστηριότητα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Δημιουργία επιχειρήματος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Χρήση στρατηγικών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Μαθαίνουμε να ακούμε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Διαπραγμάτευση στρατηγικών 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Αριθμός και κατηγοριοποίηση μηνυμάτων (περί στρατηγικών ή συντονισμού, επέμβασης του εκπαιδευτικού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Δυνατότητα πλοήγησης στο 3-Δ χάρτη</a:t>
            </a:r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el-GR" sz="1600" dirty="0" smtClean="0"/>
              <a:t>Διατήρηση μιας στρατηγικής καθ’ όλη τη διάρκεια</a:t>
            </a: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</a:pP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endParaRPr lang="en-GB" sz="1600" dirty="0" smtClean="0"/>
          </a:p>
          <a:p>
            <a:pPr marL="621792" lvl="1" indent="-228600" algn="r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endParaRPr lang="el-GR" sz="1600" dirty="0" smtClean="0"/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 smtClean="0"/>
              <a:t>Χρησιμοποίησαν κάποια τεχνολογία;</a:t>
            </a:r>
          </a:p>
          <a:p>
            <a:pPr lvl="2"/>
            <a:r>
              <a:rPr lang="el-GR" dirty="0" smtClean="0"/>
              <a:t>Αν οι αλληλεπιδράσεις συμβαίνουν μέσω διαδικτύου, ποια είναι τα βασικά χαρακτηριστικά του </a:t>
            </a:r>
            <a:r>
              <a:rPr lang="en-GB" dirty="0" smtClean="0"/>
              <a:t>groupware </a:t>
            </a:r>
            <a:r>
              <a:rPr lang="el-GR" dirty="0" smtClean="0"/>
              <a:t>που θα χρησιμοποιηθεί; </a:t>
            </a:r>
            <a:endParaRPr lang="en-GB" dirty="0" smtClean="0"/>
          </a:p>
          <a:p>
            <a:endParaRPr lang="el-GR" dirty="0" smtClean="0"/>
          </a:p>
          <a:p>
            <a:r>
              <a:rPr lang="el-GR" dirty="0" smtClean="0"/>
              <a:t>Ποια είναι η άποψή σας για τη μάθηση μέσα από ομαδικές συνεργασίες;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Εμπειρίες Συνεργατικής Μάθησης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Σημαντικό τόσο για τους μαθητές όσο και τους εκπαιδευτικούς στη συνεργατική μάθηση</a:t>
            </a:r>
          </a:p>
          <a:p>
            <a:r>
              <a:rPr lang="el-GR" dirty="0" smtClean="0"/>
              <a:t>Κατανόηση των δυναμικών της ομάδας </a:t>
            </a:r>
          </a:p>
          <a:p>
            <a:r>
              <a:rPr lang="el-GR" dirty="0" smtClean="0"/>
              <a:t>Συνεργατικές διαδικασίες για </a:t>
            </a:r>
          </a:p>
          <a:p>
            <a:pPr lvl="1"/>
            <a:r>
              <a:rPr lang="el-GR" dirty="0" smtClean="0"/>
              <a:t>τη λήψη αποφάσεων </a:t>
            </a:r>
          </a:p>
          <a:p>
            <a:pPr lvl="1"/>
            <a:r>
              <a:rPr lang="el-GR" dirty="0" smtClean="0"/>
              <a:t>το πως μαθαίνουμε σε ομάδα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Αποκύημα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Παράδειγματα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Ομαδικής συνεργασίας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Τουριστικός Πράκτορας</a:t>
            </a:r>
            <a:r>
              <a:rPr lang="el-GR" dirty="0" smtClean="0"/>
              <a:t>: </a:t>
            </a:r>
          </a:p>
          <a:p>
            <a:pPr lvl="1"/>
            <a:r>
              <a:rPr lang="el-GR" dirty="0" smtClean="0"/>
              <a:t>δημιουργήστε ένα φυλλάδιο ή αφίσα για την πόλη των κυττάρων σας.</a:t>
            </a:r>
          </a:p>
          <a:p>
            <a:pPr lvl="1"/>
            <a:r>
              <a:rPr lang="el-GR" dirty="0" smtClean="0"/>
              <a:t>Ο σκοπός της αφίσας-φυλλάδιο είναι να περιγράψετε τις λειτουργίες και δραστηριότητες της πόλης που σχετίζονται με τα αντίστοιχα μέρη του κυττάρου. </a:t>
            </a:r>
          </a:p>
          <a:p>
            <a:pPr lvl="1"/>
            <a:r>
              <a:rPr lang="el-GR" dirty="0" smtClean="0"/>
              <a:t>Χρησιμοποιείστε λέξεις και  εικόνες για να προσελκύσετε τουρίστες να έρθουν στην πόλη σας</a:t>
            </a:r>
          </a:p>
          <a:p>
            <a:pPr lvl="1"/>
            <a:endParaRPr lang="el-GR" dirty="0" smtClean="0"/>
          </a:p>
          <a:p>
            <a:r>
              <a:rPr lang="el-GR" b="1" dirty="0" smtClean="0"/>
              <a:t>Δημοσιογράφος εφημερίδας/Ειδήσεων</a:t>
            </a:r>
            <a:r>
              <a:rPr lang="el-GR" dirty="0" smtClean="0"/>
              <a:t>: </a:t>
            </a:r>
          </a:p>
          <a:p>
            <a:pPr lvl="1"/>
            <a:r>
              <a:rPr lang="el-GR" dirty="0" smtClean="0"/>
              <a:t>Γράψτε  άρθρο ή δελτίο ειδήσεων ή δημιουργήστε μια παρουσίαση σχετικά με την «Πόλη Κύτταρο» . </a:t>
            </a:r>
          </a:p>
          <a:p>
            <a:pPr lvl="1"/>
            <a:r>
              <a:rPr lang="el-GR" dirty="0" smtClean="0"/>
              <a:t>Χρησιμοποιώντας τη δημιουργικότητά σας και τις γνώσεις για τα οργανίδια των κυττάρων, να γραφούν 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ιστορίες</a:t>
            </a:r>
            <a:r>
              <a:rPr lang="el-GR" dirty="0" smtClean="0"/>
              <a:t> για τις εκδηλώσεις, τις  δραστηριότητες, τις θέσεις εργασίας, κλπ. στην πόλη σας.</a:t>
            </a:r>
          </a:p>
          <a:p>
            <a:pPr lvl="1"/>
            <a:endParaRPr lang="el-GR" dirty="0" smtClean="0"/>
          </a:p>
          <a:p>
            <a:r>
              <a:rPr lang="el-GR" b="1" dirty="0" smtClean="0"/>
              <a:t>Αρχιτέκτονας</a:t>
            </a:r>
            <a:r>
              <a:rPr lang="el-GR" dirty="0" smtClean="0"/>
              <a:t>: </a:t>
            </a:r>
          </a:p>
          <a:p>
            <a:pPr lvl="1"/>
            <a:r>
              <a:rPr lang="el-GR" dirty="0" smtClean="0"/>
              <a:t>Συνεργαστείτε με τα μέλη της ομάδας σας για να σχεδιάσετε και να δημιουργήσετε ένα 3D μοντέλο της πόλης σας (π.χ.</a:t>
            </a:r>
            <a:r>
              <a:rPr lang="en-GB" dirty="0" smtClean="0"/>
              <a:t>based, </a:t>
            </a:r>
            <a:r>
              <a:rPr lang="el-GR" dirty="0" smtClean="0"/>
              <a:t>απτό, σχέδιο).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Κατανομή ρόλων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Τουριστικός Πράκτορας </a:t>
            </a:r>
            <a:r>
              <a:rPr lang="en-US" dirty="0" smtClean="0"/>
              <a:t>(</a:t>
            </a:r>
            <a:r>
              <a:rPr lang="el-GR" dirty="0" smtClean="0"/>
              <a:t>φυλλάδιο ή αφίσα ή παρουσίαση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l-GR" sz="2400" dirty="0" smtClean="0"/>
              <a:t>Αναφέρεται το όνομα της πόλης </a:t>
            </a:r>
            <a:r>
              <a:rPr lang="en-US" sz="2400" b="1" dirty="0" smtClean="0"/>
              <a:t>(1) </a:t>
            </a:r>
            <a:endParaRPr lang="en-GB" sz="2400" dirty="0" smtClean="0"/>
          </a:p>
          <a:p>
            <a:r>
              <a:rPr lang="el-GR" sz="2400" dirty="0" smtClean="0"/>
              <a:t>Τα αξιοθέατα της πόλης περιγράφονται με ακρίβεια και αφορούν οκτώ οργανίδια</a:t>
            </a:r>
            <a:r>
              <a:rPr lang="en-US" sz="2400" b="1" dirty="0" smtClean="0"/>
              <a:t>. (10)</a:t>
            </a:r>
            <a:endParaRPr lang="en-GB" sz="2400" dirty="0" smtClean="0"/>
          </a:p>
          <a:p>
            <a:r>
              <a:rPr lang="en-US" sz="2400" b="1" dirty="0" smtClean="0"/>
              <a:t> </a:t>
            </a:r>
            <a:r>
              <a:rPr lang="el-GR" sz="2400" dirty="0" smtClean="0"/>
              <a:t>Οκτώ οργανίδια είναι τονισμένα </a:t>
            </a:r>
            <a:r>
              <a:rPr lang="en-US" sz="2400" b="1" dirty="0" smtClean="0"/>
              <a:t>(2)</a:t>
            </a:r>
            <a:endParaRPr lang="en-GB" sz="2400" dirty="0" smtClean="0"/>
          </a:p>
          <a:p>
            <a:r>
              <a:rPr lang="en-US" sz="2400" b="1" dirty="0" smtClean="0"/>
              <a:t> </a:t>
            </a:r>
            <a:r>
              <a:rPr lang="el-GR" sz="2400" dirty="0" smtClean="0"/>
              <a:t>Υπάρχουν τουλάχιστον 5 εικόνες από την πόλη </a:t>
            </a:r>
            <a:r>
              <a:rPr lang="en-US" sz="2400" b="1" dirty="0" smtClean="0"/>
              <a:t>(5)</a:t>
            </a:r>
            <a:endParaRPr lang="en-GB" sz="2400" b="1" dirty="0" smtClean="0"/>
          </a:p>
          <a:p>
            <a:r>
              <a:rPr lang="el-GR" sz="2400" dirty="0" smtClean="0"/>
              <a:t>Το </a:t>
            </a:r>
            <a:r>
              <a:rPr lang="en-GB" sz="2400" dirty="0" smtClean="0"/>
              <a:t>project</a:t>
            </a:r>
            <a:r>
              <a:rPr lang="el-GR" sz="2400" dirty="0" smtClean="0"/>
              <a:t> είναι καθαρό και τακτικό</a:t>
            </a:r>
            <a:r>
              <a:rPr lang="en-US" sz="2400" dirty="0" smtClean="0"/>
              <a:t>. </a:t>
            </a:r>
            <a:r>
              <a:rPr lang="en-US" sz="2400" b="1" dirty="0" smtClean="0"/>
              <a:t>(2) </a:t>
            </a:r>
            <a:endParaRPr lang="en-GB" sz="2400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</a:t>
            </a:r>
            <a:r>
              <a:rPr lang="en-GB" dirty="0" smtClean="0"/>
              <a:t>project</a:t>
            </a:r>
            <a:r>
              <a:rPr lang="el-GR" dirty="0" smtClean="0"/>
              <a:t> (</a:t>
            </a:r>
            <a:r>
              <a:rPr lang="el-GR" dirty="0" err="1" smtClean="0"/>
              <a:t>μεγ</a:t>
            </a:r>
            <a:r>
              <a:rPr lang="el-GR" dirty="0" smtClean="0"/>
              <a:t>. 20)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Δημοσιογράφος </a:t>
            </a:r>
            <a:r>
              <a:rPr lang="en-US" dirty="0" smtClean="0"/>
              <a:t>(</a:t>
            </a:r>
            <a:r>
              <a:rPr lang="el-GR" dirty="0" smtClean="0"/>
              <a:t>άρθρο, δελτίο ειδήσεων ή παρουσίαση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l-GR" sz="2400" dirty="0" smtClean="0"/>
              <a:t>Αναφέρεται το όνομα της πόλης </a:t>
            </a:r>
            <a:r>
              <a:rPr lang="en-US" sz="2400" b="1" dirty="0" smtClean="0"/>
              <a:t>(1) </a:t>
            </a:r>
            <a:endParaRPr lang="en-GB" sz="2400" dirty="0" smtClean="0"/>
          </a:p>
          <a:p>
            <a:r>
              <a:rPr lang="el-GR" sz="2400" dirty="0" smtClean="0"/>
              <a:t>Το άρθρο/δελτίο  περιγράφει με ακρίβεια τα γεγονότα/δραστηριότητες/εργασίες στην πόλη και αφορούν οκτώ οργανίδια</a:t>
            </a:r>
            <a:r>
              <a:rPr lang="en-US" sz="2400" b="1" dirty="0" smtClean="0"/>
              <a:t>. (10)</a:t>
            </a:r>
            <a:endParaRPr lang="en-GB" sz="2400" dirty="0" smtClean="0"/>
          </a:p>
          <a:p>
            <a:r>
              <a:rPr lang="en-US" sz="2400" b="1" dirty="0" smtClean="0"/>
              <a:t> </a:t>
            </a:r>
            <a:r>
              <a:rPr lang="el-GR" sz="2400" dirty="0" smtClean="0"/>
              <a:t>το άρθρο/δελτίο είναι δημιουργικά γραμμένο και καλογραμμένο (γραμματική, επιλογή λέξεων, οργάνωση και ροή κειμένου) </a:t>
            </a:r>
            <a:r>
              <a:rPr lang="en-US" sz="2400" b="1" dirty="0" smtClean="0"/>
              <a:t>(5)</a:t>
            </a:r>
            <a:endParaRPr lang="en-GB" sz="2400" b="1" dirty="0" smtClean="0"/>
          </a:p>
          <a:p>
            <a:r>
              <a:rPr lang="en-US" sz="2400" b="1" dirty="0" smtClean="0"/>
              <a:t> </a:t>
            </a:r>
            <a:r>
              <a:rPr lang="el-GR" sz="2400" dirty="0" smtClean="0"/>
              <a:t>Οκτώ οργανίδια είναι τονισμένα </a:t>
            </a:r>
            <a:r>
              <a:rPr lang="en-US" sz="2400" b="1" dirty="0" smtClean="0"/>
              <a:t>(2)</a:t>
            </a:r>
            <a:endParaRPr lang="en-GB" sz="2400" dirty="0" smtClean="0"/>
          </a:p>
          <a:p>
            <a:r>
              <a:rPr lang="el-GR" sz="2400" dirty="0" smtClean="0"/>
              <a:t>Το </a:t>
            </a:r>
            <a:r>
              <a:rPr lang="en-GB" sz="2400" dirty="0" smtClean="0"/>
              <a:t>project</a:t>
            </a:r>
            <a:r>
              <a:rPr lang="el-GR" sz="2400" dirty="0" smtClean="0"/>
              <a:t> είναι καθαρό και τακτικό</a:t>
            </a:r>
            <a:r>
              <a:rPr lang="en-US" sz="2400" dirty="0" smtClean="0"/>
              <a:t>. </a:t>
            </a:r>
            <a:r>
              <a:rPr lang="en-US" sz="2400" b="1" dirty="0" smtClean="0"/>
              <a:t>(2) </a:t>
            </a:r>
            <a:endParaRPr lang="en-GB" sz="2400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</a:t>
            </a:r>
            <a:r>
              <a:rPr lang="en-GB" dirty="0" smtClean="0"/>
              <a:t>project</a:t>
            </a:r>
            <a:r>
              <a:rPr lang="el-GR" dirty="0" smtClean="0"/>
              <a:t> (</a:t>
            </a:r>
            <a:r>
              <a:rPr lang="el-GR" dirty="0" err="1" smtClean="0"/>
              <a:t>μεγ</a:t>
            </a:r>
            <a:r>
              <a:rPr lang="el-GR" dirty="0" smtClean="0"/>
              <a:t>. 20)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Αρχιτέκτονας </a:t>
            </a:r>
            <a:r>
              <a:rPr lang="en-US" dirty="0" smtClean="0"/>
              <a:t>(</a:t>
            </a:r>
            <a:r>
              <a:rPr lang="el-GR" dirty="0" smtClean="0"/>
              <a:t>μοντέλο σε Η/Υ, μοντέλο ή σχέδιο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l-GR" sz="2400" dirty="0" smtClean="0"/>
              <a:t>Αναφέρεται το όνομα της πόλης </a:t>
            </a:r>
            <a:r>
              <a:rPr lang="en-US" sz="2400" b="1" dirty="0" smtClean="0"/>
              <a:t>(1) </a:t>
            </a:r>
            <a:endParaRPr lang="en-GB" sz="2400" dirty="0" smtClean="0"/>
          </a:p>
          <a:p>
            <a:r>
              <a:rPr lang="el-GR" sz="2400" dirty="0" smtClean="0"/>
              <a:t>Τα σημεία της πόλης αντιστοιχούν σε οκτώ οργανίδια</a:t>
            </a:r>
            <a:r>
              <a:rPr lang="en-US" sz="2400" b="1" dirty="0" smtClean="0"/>
              <a:t>. (10)</a:t>
            </a:r>
            <a:endParaRPr lang="en-GB" sz="2400" dirty="0" smtClean="0"/>
          </a:p>
          <a:p>
            <a:r>
              <a:rPr lang="en-US" sz="2400" dirty="0" smtClean="0"/>
              <a:t> </a:t>
            </a:r>
            <a:r>
              <a:rPr lang="el-GR" sz="2400" dirty="0" smtClean="0"/>
              <a:t>ο σχεδιασμός της πόλης αντικατοπτρίζει ακριβώς τη θέση των οργανιδίων στο κύτταρο </a:t>
            </a:r>
            <a:r>
              <a:rPr lang="en-US" sz="2400" b="1" dirty="0" smtClean="0"/>
              <a:t>(</a:t>
            </a:r>
            <a:r>
              <a:rPr lang="el-GR" sz="2400" b="1" dirty="0" smtClean="0"/>
              <a:t>5</a:t>
            </a:r>
            <a:r>
              <a:rPr lang="en-US" sz="2400" b="1" dirty="0" smtClean="0"/>
              <a:t>)</a:t>
            </a:r>
            <a:endParaRPr lang="en-GB" sz="2400" dirty="0" smtClean="0"/>
          </a:p>
          <a:p>
            <a:r>
              <a:rPr lang="el-GR" sz="2400" dirty="0" smtClean="0"/>
              <a:t>Οκτώ συγκεκριμένα σημεία της πόλης είναι τονισμένα και τα αντίστοιχα οργανίδια σε παρένθεση </a:t>
            </a:r>
            <a:r>
              <a:rPr lang="en-US" sz="2400" b="1" dirty="0" smtClean="0"/>
              <a:t>(2)</a:t>
            </a:r>
            <a:endParaRPr lang="en-GB" sz="2400" b="1" dirty="0" smtClean="0"/>
          </a:p>
          <a:p>
            <a:r>
              <a:rPr lang="el-GR" sz="2400" dirty="0" smtClean="0"/>
              <a:t>Το </a:t>
            </a:r>
            <a:r>
              <a:rPr lang="en-GB" sz="2400" dirty="0" smtClean="0"/>
              <a:t>project</a:t>
            </a:r>
            <a:r>
              <a:rPr lang="el-GR" sz="2400" dirty="0" smtClean="0"/>
              <a:t> είναι καθαρό και τακτικό</a:t>
            </a:r>
            <a:r>
              <a:rPr lang="en-US" sz="2400" dirty="0" smtClean="0"/>
              <a:t>. </a:t>
            </a:r>
            <a:r>
              <a:rPr lang="en-US" sz="2400" b="1" dirty="0" smtClean="0"/>
              <a:t>(2) </a:t>
            </a:r>
            <a:endParaRPr lang="en-GB" sz="2400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</a:t>
            </a:r>
            <a:r>
              <a:rPr lang="en-GB" dirty="0" smtClean="0"/>
              <a:t>project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Προσδιόρισε το πρόβλημα</a:t>
            </a:r>
          </a:p>
          <a:p>
            <a:pPr lvl="1"/>
            <a:r>
              <a:rPr lang="el-GR" dirty="0" smtClean="0"/>
              <a:t>Δες πολλές όψεις</a:t>
            </a:r>
          </a:p>
          <a:p>
            <a:r>
              <a:rPr lang="el-GR" dirty="0" smtClean="0"/>
              <a:t>Διαφοροποίησε γεγονότα από γνώμες</a:t>
            </a:r>
          </a:p>
          <a:p>
            <a:pPr lvl="1"/>
            <a:r>
              <a:rPr lang="el-GR" dirty="0" smtClean="0"/>
              <a:t>Τι αποτελεί απόδειξη;</a:t>
            </a:r>
            <a:endParaRPr lang="el-GR" dirty="0"/>
          </a:p>
          <a:p>
            <a:r>
              <a:rPr lang="el-GR" dirty="0" smtClean="0"/>
              <a:t>Μέτρησε τη βαρύτητα κάθε απόδειξης και λάβε αποφάσεις</a:t>
            </a:r>
          </a:p>
          <a:p>
            <a:r>
              <a:rPr lang="el-GR" dirty="0" smtClean="0"/>
              <a:t>Μεταφορά από τις Φυσικές Επιστήμες στην κοινωνία</a:t>
            </a:r>
          </a:p>
          <a:p>
            <a:r>
              <a:rPr lang="el-GR" dirty="0" smtClean="0"/>
              <a:t>Ξαναδές, </a:t>
            </a:r>
            <a:r>
              <a:rPr lang="el-GR" dirty="0" err="1" smtClean="0"/>
              <a:t>αναστοχάσου</a:t>
            </a:r>
            <a:r>
              <a:rPr lang="el-GR" dirty="0" smtClean="0"/>
              <a:t> και επανεξέτασε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Πιθανοί ομαδικοί </a:t>
            </a:r>
            <a:r>
              <a:rPr lang="el-GR" dirty="0" err="1" smtClean="0"/>
              <a:t>προβλημαισμοί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Dillenbourg</a:t>
            </a:r>
            <a:r>
              <a:rPr lang="en-GB" dirty="0" smtClean="0"/>
              <a:t> P. &amp; </a:t>
            </a:r>
            <a:r>
              <a:rPr lang="en-GB" dirty="0" err="1" smtClean="0"/>
              <a:t>Traum</a:t>
            </a:r>
            <a:r>
              <a:rPr lang="en-GB" dirty="0" smtClean="0"/>
              <a:t>, D. (2006) Sharing solutions: persistence and grounding in multi-modal collaborative problem solving. Journal of the Learning Sciences, 15 (1), pp. 121-151</a:t>
            </a:r>
            <a:endParaRPr lang="el-GR" dirty="0" smtClean="0"/>
          </a:p>
          <a:p>
            <a:r>
              <a:rPr lang="en-GB" dirty="0" err="1" smtClean="0"/>
              <a:t>Dillenbourg</a:t>
            </a:r>
            <a:r>
              <a:rPr lang="en-GB" dirty="0" smtClean="0"/>
              <a:t> P. (1999) What do you mean by collaborative learning?. In P. </a:t>
            </a:r>
            <a:r>
              <a:rPr lang="en-GB" dirty="0" err="1" smtClean="0"/>
              <a:t>Dillenbourg</a:t>
            </a:r>
            <a:r>
              <a:rPr lang="en-GB" dirty="0" smtClean="0"/>
              <a:t> (Ed)</a:t>
            </a:r>
            <a:r>
              <a:rPr lang="el-GR" dirty="0" smtClean="0"/>
              <a:t> </a:t>
            </a:r>
            <a:r>
              <a:rPr lang="en-GB" i="1" dirty="0" smtClean="0"/>
              <a:t>Collaborative-learning: Cognitive and Computational Approaches. (pp.1-19). Oxford: Elsevier</a:t>
            </a:r>
            <a:endParaRPr lang="el-GR" i="1" dirty="0" smtClean="0"/>
          </a:p>
          <a:p>
            <a:r>
              <a:rPr lang="en-GB" dirty="0" err="1" smtClean="0"/>
              <a:t>Krange</a:t>
            </a:r>
            <a:r>
              <a:rPr lang="en-GB" dirty="0" smtClean="0"/>
              <a:t> I</a:t>
            </a:r>
            <a:r>
              <a:rPr lang="el-GR" dirty="0" smtClean="0"/>
              <a:t>.</a:t>
            </a:r>
            <a:r>
              <a:rPr lang="en-GB" dirty="0" smtClean="0"/>
              <a:t> &amp; </a:t>
            </a:r>
            <a:r>
              <a:rPr lang="en-GB" dirty="0" err="1" smtClean="0"/>
              <a:t>Ludvigsen</a:t>
            </a:r>
            <a:r>
              <a:rPr lang="el-GR" dirty="0" smtClean="0"/>
              <a:t>, </a:t>
            </a:r>
            <a:r>
              <a:rPr lang="en-GB" dirty="0" smtClean="0"/>
              <a:t>S</a:t>
            </a:r>
            <a:r>
              <a:rPr lang="el-GR" dirty="0" smtClean="0"/>
              <a:t>.</a:t>
            </a:r>
            <a:r>
              <a:rPr lang="en-GB" dirty="0" smtClean="0"/>
              <a:t> (2008)</a:t>
            </a:r>
            <a:r>
              <a:rPr lang="el-GR" dirty="0" smtClean="0"/>
              <a:t>. </a:t>
            </a:r>
            <a:r>
              <a:rPr lang="en-GB" dirty="0" smtClean="0"/>
              <a:t>What does it mean? Students’ procedural and conceptual</a:t>
            </a:r>
            <a:r>
              <a:rPr lang="el-GR" dirty="0" smtClean="0"/>
              <a:t> </a:t>
            </a:r>
            <a:r>
              <a:rPr lang="en-GB" dirty="0" smtClean="0"/>
              <a:t>problem solving in a CSCL environment designed</a:t>
            </a:r>
            <a:r>
              <a:rPr lang="el-GR" dirty="0" smtClean="0"/>
              <a:t> </a:t>
            </a:r>
            <a:r>
              <a:rPr lang="en-GB" dirty="0" smtClean="0"/>
              <a:t>within the field of science education</a:t>
            </a:r>
            <a:r>
              <a:rPr lang="el-GR" dirty="0" smtClean="0"/>
              <a:t>. </a:t>
            </a:r>
            <a:r>
              <a:rPr lang="en-GB" dirty="0" smtClean="0"/>
              <a:t>Computer-Supported Collaborative Learning</a:t>
            </a:r>
            <a:r>
              <a:rPr lang="el-GR" dirty="0" smtClean="0"/>
              <a:t>, </a:t>
            </a:r>
            <a:r>
              <a:rPr lang="en-GB" dirty="0" err="1" smtClean="0"/>
              <a:t>Vol</a:t>
            </a:r>
            <a:r>
              <a:rPr lang="en-GB" dirty="0" smtClean="0"/>
              <a:t> 3:25–51</a:t>
            </a:r>
            <a:endParaRPr lang="el-GR" dirty="0" smtClean="0"/>
          </a:p>
          <a:p>
            <a:r>
              <a:rPr lang="en-GB" dirty="0" err="1" smtClean="0"/>
              <a:t>Roschelle</a:t>
            </a:r>
            <a:r>
              <a:rPr lang="en-GB" dirty="0" smtClean="0"/>
              <a:t> &amp; </a:t>
            </a:r>
            <a:r>
              <a:rPr lang="en-GB" dirty="0" err="1" smtClean="0"/>
              <a:t>Teasley</a:t>
            </a:r>
            <a:r>
              <a:rPr lang="el-GR" dirty="0" smtClean="0"/>
              <a:t> </a:t>
            </a:r>
            <a:r>
              <a:rPr lang="en-GB" dirty="0" smtClean="0"/>
              <a:t>1995</a:t>
            </a:r>
            <a:r>
              <a:rPr lang="el-GR" dirty="0" smtClean="0"/>
              <a:t>,</a:t>
            </a:r>
            <a:r>
              <a:rPr lang="en-GB" dirty="0" smtClean="0"/>
              <a:t> </a:t>
            </a:r>
            <a:r>
              <a:rPr lang="en-GB" sz="2800" dirty="0" smtClean="0"/>
              <a:t>Computer-Supported Collaborative Learning. In C. O’Malley, ed. C. O’Malley (Ed.). Berlin, pp. 67-97.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Αναφορές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Δύο Προσεγγίσεις: </a:t>
            </a:r>
          </a:p>
          <a:p>
            <a:pPr>
              <a:buNone/>
            </a:pPr>
            <a:r>
              <a:rPr lang="el-GR" dirty="0" smtClean="0"/>
              <a:t>Παιδαγωγική Μέθοδος ή ψυχολογική διαδικασία;</a:t>
            </a:r>
          </a:p>
          <a:p>
            <a:endParaRPr lang="el-GR" dirty="0" smtClean="0"/>
          </a:p>
          <a:p>
            <a:r>
              <a:rPr lang="en-GB" dirty="0" smtClean="0"/>
              <a:t>T</a:t>
            </a:r>
            <a:r>
              <a:rPr lang="el-GR" dirty="0" smtClean="0"/>
              <a:t>η παιδαγωγική προσέγγιση είναι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καθοδηγητική/ρυθμιστική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κάποιος ρωτάει 2 ή παραπάνω άτομα να συνεργαστούν γιατί περιμένει ότι θα μάθουν πιο αποτελεσματικά</a:t>
            </a:r>
            <a:r>
              <a:rPr lang="en-GB" i="1" dirty="0" smtClean="0"/>
              <a:t>. </a:t>
            </a:r>
            <a:endParaRPr lang="el-GR" i="1" dirty="0" smtClean="0"/>
          </a:p>
          <a:p>
            <a:r>
              <a:rPr lang="el-GR" dirty="0" smtClean="0"/>
              <a:t>Η ψυχολογική προσέγγιση είναι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περιγραφική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κάποιος παρατηρεί  ότι 2 ή παραπάνω άτομα έχουν μάθει και η συνεργασία θεωρείται ως ένας μηχανισμός που προκαλεί τη μάθηση</a:t>
            </a:r>
            <a:r>
              <a:rPr lang="en-GB" i="1" dirty="0" smtClean="0"/>
              <a:t>. </a:t>
            </a:r>
            <a:endParaRPr lang="el-GR" i="1" dirty="0" smtClean="0"/>
          </a:p>
          <a:p>
            <a:r>
              <a:rPr lang="el-GR" i="1" dirty="0" smtClean="0"/>
              <a:t>Η σύγχυση μεταξύ καθοδηγητικής και περιγραφικής προσέγγισης έχει οδηγήσει σε υπερβολικές δηλώσεις για την αποτελεσματικότητα της συνεργατικής μάθησης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ΣΜ-Διακρίσεις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2492896"/>
            <a:ext cx="4680520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Η συνεργατική μάθηση δεν είναι ούτε μηχανισμός ούτε μοντέλο!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λέξεις «συνεργατική μάθηση» περιγράφουν μία κατάσταση κατά την οποία συγκεκριμένες μορφές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αλληλεπίδρασης</a:t>
            </a:r>
            <a:r>
              <a:rPr lang="el-GR" dirty="0" smtClean="0"/>
              <a:t> μεταξύ ανθρώπων αναμένεται να συμβούν που θα δώσουν το έναυσμα σε μαθησιακούς μηχανισμούς. </a:t>
            </a:r>
          </a:p>
          <a:p>
            <a:pPr lvl="1"/>
            <a:r>
              <a:rPr lang="el-GR" dirty="0" smtClean="0"/>
              <a:t>Όμως δεν υπάρχει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βεβαιότητα</a:t>
            </a:r>
            <a:r>
              <a:rPr lang="el-GR" dirty="0" smtClean="0"/>
              <a:t> ότι οι αναμενόμενες αλληλεπιδράσεις θα συμβούν. </a:t>
            </a:r>
          </a:p>
          <a:p>
            <a:pPr>
              <a:buNone/>
            </a:pPr>
            <a:r>
              <a:rPr lang="el-GR" dirty="0" smtClean="0"/>
              <a:t>Άρα ο γενικός στόχος είναι η ανάπτυξη τρόπων για να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αυξηθούν οι πιθανότητες </a:t>
            </a:r>
            <a:r>
              <a:rPr lang="el-GR" dirty="0" smtClean="0"/>
              <a:t>ότι συγκεκριμένες αλληλεπιδράσεις θα συμβούν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ΣΜ με νέες τεχνολογίες: </a:t>
            </a:r>
            <a:br>
              <a:rPr lang="el-GR" dirty="0" smtClean="0"/>
            </a:br>
            <a:r>
              <a:rPr lang="el-GR" dirty="0" smtClean="0"/>
              <a:t>ορισμός (1)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Το επίθετο ‘συνεργατική’ αφορά 4 τομείς της μάθησης </a:t>
            </a:r>
            <a:r>
              <a:rPr lang="en-GB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την </a:t>
            </a:r>
            <a:r>
              <a:rPr lang="el-GR" b="1" dirty="0" smtClean="0"/>
              <a:t>κατάσταση</a:t>
            </a:r>
            <a:r>
              <a:rPr lang="el-GR" dirty="0" smtClean="0"/>
              <a:t> που μπορεί να είναι περισσότερο ή λιγότερο συνεργατική (π.χ. συνεργασία είναι πιο επιτυχημένη μεταξύ ανθρώπων με κοντινό </a:t>
            </a:r>
            <a:r>
              <a:rPr lang="en-GB" dirty="0" smtClean="0"/>
              <a:t>status </a:t>
            </a:r>
            <a:r>
              <a:rPr lang="el-GR" dirty="0" smtClean="0"/>
              <a:t> παρά μεταξύ μαθητή-εκπαιδευτικού ή αφεντικού και υπαλλήλου</a:t>
            </a:r>
            <a:r>
              <a:rPr lang="en-GB" dirty="0" smtClean="0"/>
              <a:t>),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τις </a:t>
            </a:r>
            <a:r>
              <a:rPr lang="el-GR" b="1" dirty="0" smtClean="0"/>
              <a:t>αλληλεπιδράσεις</a:t>
            </a:r>
            <a:r>
              <a:rPr lang="el-GR" dirty="0" smtClean="0"/>
              <a:t> που συμβαίνουν  και μπορεί να είναι περισσότερο ή λιγότερο συνεργατικές </a:t>
            </a:r>
            <a:r>
              <a:rPr lang="en-GB" dirty="0" smtClean="0"/>
              <a:t>(</a:t>
            </a:r>
            <a:r>
              <a:rPr lang="el-GR" dirty="0" smtClean="0"/>
              <a:t>π.χ. η διαπραγμάτευση απαιτεί πιο έντονη συνεργασία από ότι η ανακοίνωση οδηγιών</a:t>
            </a:r>
            <a:r>
              <a:rPr lang="en-GB" dirty="0" smtClean="0"/>
              <a:t>)</a:t>
            </a:r>
            <a:endParaRPr lang="el-GR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τους </a:t>
            </a:r>
            <a:r>
              <a:rPr lang="el-GR" b="1" dirty="0" smtClean="0"/>
              <a:t>μηχανισμούς μάθησης </a:t>
            </a:r>
            <a:r>
              <a:rPr lang="el-GR" dirty="0" smtClean="0"/>
              <a:t>που κάποιοι είναι πιο συνεργατικοί από άλλους (π.χ. αμοιβαία κατανόηση και επαγωγή)</a:t>
            </a: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τα </a:t>
            </a:r>
            <a:r>
              <a:rPr lang="el-GR" b="1" dirty="0" smtClean="0"/>
              <a:t>αποτελέσματα</a:t>
            </a:r>
            <a:r>
              <a:rPr lang="el-GR" dirty="0" smtClean="0"/>
              <a:t> της συνεργατικής μάθησης όχι γιατί ορίζουν τη συνεργασία αλλά γιατί η πληθώρα των απόψεων  για το πώς μετράται το αποτέλεσμα συμβάλλει στην ασάφεια της ορολογίας  του χώρου.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Συνεργατική </a:t>
            </a:r>
            <a:r>
              <a:rPr lang="el-GR" b="0" dirty="0" smtClean="0">
                <a:effectLst/>
              </a:rPr>
              <a:t>Μάθηση</a:t>
            </a:r>
            <a:endParaRPr lang="en-GB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Συνήθως υπάρχει μία </a:t>
            </a:r>
            <a:r>
              <a:rPr lang="el-GR" b="1" dirty="0" smtClean="0"/>
              <a:t>ισορροπία/συμμετρία</a:t>
            </a:r>
            <a:r>
              <a:rPr lang="el-GR" dirty="0" smtClean="0"/>
              <a:t> στην αλληλεπίδραση των μελών της ομάδας:</a:t>
            </a:r>
          </a:p>
          <a:p>
            <a:pPr lvl="1"/>
            <a:r>
              <a:rPr lang="el-GR" dirty="0" smtClean="0"/>
              <a:t>είναι περίπου στο ίδιο επίπεδο, (συμμετρία γνώσεων ή δεξιοτήτων ή ανάπτυξης )</a:t>
            </a:r>
          </a:p>
          <a:p>
            <a:pPr lvl="1"/>
            <a:r>
              <a:rPr lang="el-GR" dirty="0" smtClean="0"/>
              <a:t>μπορούν να κάνουν τις ίδιες δράσεις, (συμμετρία δράσεων)</a:t>
            </a:r>
          </a:p>
          <a:p>
            <a:pPr lvl="1"/>
            <a:r>
              <a:rPr lang="el-GR" dirty="0" smtClean="0"/>
              <a:t>Έχουν κοινή κοινωνική θέση</a:t>
            </a:r>
            <a:r>
              <a:rPr lang="en-GB" dirty="0" smtClean="0"/>
              <a:t> </a:t>
            </a:r>
            <a:r>
              <a:rPr lang="el-GR" dirty="0" smtClean="0"/>
              <a:t>(συμμετρία </a:t>
            </a:r>
            <a:r>
              <a:rPr lang="en-GB" dirty="0" smtClean="0"/>
              <a:t>status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έχουν κοινό σκοπό και </a:t>
            </a:r>
          </a:p>
          <a:p>
            <a:pPr lvl="1"/>
            <a:r>
              <a:rPr lang="el-GR" dirty="0" smtClean="0"/>
              <a:t>δουλεύουν μαζί.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Συνεργατική ‘κατάσταση’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941168"/>
            <a:ext cx="324036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bg1"/>
                </a:solidFill>
              </a:rPr>
              <a:t>Προσοχή! </a:t>
            </a:r>
          </a:p>
          <a:p>
            <a:r>
              <a:rPr lang="el-GR" sz="2400" dirty="0" smtClean="0">
                <a:solidFill>
                  <a:schemeClr val="bg1"/>
                </a:solidFill>
              </a:rPr>
              <a:t>Δεν αφορά διαφοροποιήσεις σε επίπεδο τάξης.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κοινοί στόχοι </a:t>
            </a:r>
            <a:r>
              <a:rPr lang="el-GR" dirty="0" smtClean="0"/>
              <a:t>είναι προαπαίτηση για επιτυχής συνεργασία</a:t>
            </a:r>
            <a:endParaRPr lang="en-GB" dirty="0" smtClean="0"/>
          </a:p>
          <a:p>
            <a:r>
              <a:rPr lang="el-GR" dirty="0" smtClean="0"/>
              <a:t>προσδιορίζονται μερικώς στην αρχή και διαμορφώνονται και οριστικοποιούνται στην πορεία της συνεργασίας.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lvl="1">
              <a:buNone/>
            </a:pPr>
            <a:endParaRPr lang="en-GB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Μέσα από τη διαπραγμάτευση των στόχων οι συμβαλλόμενοι όχι μόνο αναπτύσσουν κοινούς στόχους αλλά αποκτούν μία αμοιβαία κατανόηση των κοινών τους στόχων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Συνεργατική ‘κατάσταση’</a:t>
            </a:r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771800" y="2852936"/>
          <a:ext cx="2831976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 smtClean="0"/>
              <a:t>Βαθμός καταμερισμού εργασίας</a:t>
            </a:r>
            <a:endParaRPr lang="en-GB" b="1" dirty="0" smtClean="0"/>
          </a:p>
          <a:p>
            <a:pPr>
              <a:buNone/>
            </a:pPr>
            <a:r>
              <a:rPr lang="el-GR" dirty="0" smtClean="0"/>
              <a:t>Κύρια διαφορά μεταξύ συνεργασίας και συνεταιρισμού (</a:t>
            </a:r>
            <a:r>
              <a:rPr lang="en-GB" dirty="0" smtClean="0"/>
              <a:t>collaboration</a:t>
            </a:r>
            <a:r>
              <a:rPr lang="el-GR" dirty="0" smtClean="0"/>
              <a:t> </a:t>
            </a:r>
            <a:r>
              <a:rPr lang="en-GB" dirty="0" smtClean="0"/>
              <a:t>and cooperation</a:t>
            </a:r>
            <a:r>
              <a:rPr lang="el-GR" dirty="0" smtClean="0"/>
              <a:t>)</a:t>
            </a:r>
          </a:p>
          <a:p>
            <a:r>
              <a:rPr lang="el-GR" u="sng" dirty="0" smtClean="0"/>
              <a:t>Συνεταιρισμός</a:t>
            </a:r>
            <a:r>
              <a:rPr lang="el-GR" dirty="0" smtClean="0"/>
              <a:t>: τα μέλη της ομάδας χωρίζουν τη δουλεία και διευθετούν τις </a:t>
            </a:r>
            <a:r>
              <a:rPr lang="el-GR" dirty="0" err="1" smtClean="0"/>
              <a:t>υπο</a:t>
            </a:r>
            <a:r>
              <a:rPr lang="el-GR" dirty="0" smtClean="0"/>
              <a:t>-δράσεις ατομικά. Στο τέλος συνδέουν τα κομμάτια σε ένα τελικό προϊόν</a:t>
            </a:r>
          </a:p>
          <a:p>
            <a:r>
              <a:rPr lang="el-GR" u="sng" dirty="0" smtClean="0"/>
              <a:t>Συνεργασία</a:t>
            </a:r>
            <a:r>
              <a:rPr lang="el-GR" dirty="0" smtClean="0"/>
              <a:t>: τα μέλη της ομάδας δουλεύουν μαζί</a:t>
            </a:r>
            <a:endParaRPr lang="en-GB" dirty="0" smtClean="0"/>
          </a:p>
          <a:p>
            <a:endParaRPr lang="en-GB" dirty="0" smtClean="0"/>
          </a:p>
          <a:p>
            <a:r>
              <a:rPr lang="el-GR" dirty="0" smtClean="0"/>
              <a:t>Μπορεί να προκύψει καταμερισμός εργασίας και στη συνεργασία (οριζόντιος) , αλλά η διαφορές έγκειται:</a:t>
            </a:r>
            <a:endParaRPr lang="en-GB" dirty="0" smtClean="0"/>
          </a:p>
          <a:p>
            <a:pPr marL="880110" lvl="1" indent="-514350">
              <a:buFont typeface="+mj-lt"/>
              <a:buAutoNum type="arabicPeriod"/>
            </a:pPr>
            <a:r>
              <a:rPr lang="el-GR" dirty="0" smtClean="0"/>
              <a:t>Τα επίπεδα είναι συνυφασμένα (το ένα μέλος επιβλέπει το άλλο) και δεν είναι ανεξάρτητα όπως οι </a:t>
            </a:r>
            <a:r>
              <a:rPr lang="el-GR" dirty="0" err="1" smtClean="0"/>
              <a:t>υπο</a:t>
            </a:r>
            <a:r>
              <a:rPr lang="el-GR" dirty="0" smtClean="0"/>
              <a:t>-δράσεις</a:t>
            </a:r>
            <a:r>
              <a:rPr lang="en-GB" dirty="0" smtClean="0"/>
              <a:t>. </a:t>
            </a:r>
            <a:endParaRPr lang="el-GR" dirty="0" smtClean="0"/>
          </a:p>
          <a:p>
            <a:pPr marL="880110" lvl="1" indent="-514350">
              <a:buFont typeface="+mj-lt"/>
              <a:buAutoNum type="arabicPeriod"/>
            </a:pPr>
            <a:r>
              <a:rPr lang="el-GR" dirty="0" smtClean="0"/>
              <a:t>Ο οριζόντιος καταμερισμός εργασίας δεν είναι σταθερός (π.χ. οι ρόλοι μπορεί να αντιστραφούν) ενώ στο συνεταιρισμό (</a:t>
            </a:r>
            <a:r>
              <a:rPr lang="en-GB" dirty="0" smtClean="0"/>
              <a:t>cooperation</a:t>
            </a:r>
            <a:r>
              <a:rPr lang="el-GR" dirty="0" smtClean="0"/>
              <a:t>) οι ρόλοι είναι σαφείς από την αρχή.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Συνεργατική ‘κατάσταση’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1879</TotalTime>
  <Words>2516</Words>
  <Application>Microsoft Office PowerPoint</Application>
  <PresentationFormat>Προβολή στην οθόνη (4:3)</PresentationFormat>
  <Paragraphs>339</Paragraphs>
  <Slides>37</Slides>
  <Notes>20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8" baseType="lpstr">
      <vt:lpstr>Concourse</vt:lpstr>
      <vt:lpstr>Συνεργατική Μάθηση με Νέες Τεχνολογίες</vt:lpstr>
      <vt:lpstr>Εμπειρίες Συνεργατικής Μάθησης</vt:lpstr>
      <vt:lpstr>Εμπειρίες Συνεργατικής Μάθησης</vt:lpstr>
      <vt:lpstr>ΣΜ-Διακρίσεις</vt:lpstr>
      <vt:lpstr>ΣΜ με νέες τεχνολογίες:  ορισμός (1)</vt:lpstr>
      <vt:lpstr>Συνεργατική Μάθηση</vt:lpstr>
      <vt:lpstr>Συνεργατική ‘κατάσταση’</vt:lpstr>
      <vt:lpstr>Συνεργατική ‘κατάσταση’</vt:lpstr>
      <vt:lpstr>Συνεργατική ‘κατάσταση’</vt:lpstr>
      <vt:lpstr>Συνεργατικές αλληλεπιδράσεις</vt:lpstr>
      <vt:lpstr>Συνεργατικοί Μηχανισμοί</vt:lpstr>
      <vt:lpstr>Αποτελέσματα </vt:lpstr>
      <vt:lpstr>ΣΜ με νέες τεχνολογίες:  ορισμός (2)</vt:lpstr>
      <vt:lpstr>CSCL θεωρίες</vt:lpstr>
      <vt:lpstr>TEAM-BUILDING</vt:lpstr>
      <vt:lpstr>TEAM-BUILDING</vt:lpstr>
      <vt:lpstr>Τι κάνατε στην ουσία;</vt:lpstr>
      <vt:lpstr>Αλληλεπίδραση</vt:lpstr>
      <vt:lpstr>‘Κάνοντας κάτι μαζί’</vt:lpstr>
      <vt:lpstr>Διαπραγματεύσεις </vt:lpstr>
      <vt:lpstr>Παρανοήσεις στη συνεργασία</vt:lpstr>
      <vt:lpstr>Κίνδυνοι</vt:lpstr>
      <vt:lpstr>Προβληματισμοί </vt:lpstr>
      <vt:lpstr>Ανεξάρτητες μεταβλητές</vt:lpstr>
      <vt:lpstr>Συνεργατικές Διαδικασίες</vt:lpstr>
      <vt:lpstr>Κατά τη διάρκεια</vt:lpstr>
      <vt:lpstr>Μετά το πέρας</vt:lpstr>
      <vt:lpstr>Αξιολόγηση</vt:lpstr>
      <vt:lpstr>Δραστηριότητα </vt:lpstr>
      <vt:lpstr>Αποκύημα </vt:lpstr>
      <vt:lpstr>Παράδειγματα</vt:lpstr>
      <vt:lpstr>Κατανομή ρόλων</vt:lpstr>
      <vt:lpstr>Αξιολόγηση project (μεγ. 20)</vt:lpstr>
      <vt:lpstr>Αξιολόγηση project (μεγ. 20)</vt:lpstr>
      <vt:lpstr>Αξιολόγηση project</vt:lpstr>
      <vt:lpstr>Πιθανοί ομαδικοί προβλημαισμοί</vt:lpstr>
      <vt:lpstr>Αναφορές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CSCL</dc:title>
  <dc:creator>Stamatina</dc:creator>
  <cp:lastModifiedBy>ΜΑΡΙΑ</cp:lastModifiedBy>
  <cp:revision>166</cp:revision>
  <dcterms:created xsi:type="dcterms:W3CDTF">2011-10-31T19:53:13Z</dcterms:created>
  <dcterms:modified xsi:type="dcterms:W3CDTF">2012-02-22T15:58:00Z</dcterms:modified>
</cp:coreProperties>
</file>